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5" r:id="rId4"/>
    <p:sldMasterId id="2147483697" r:id="rId5"/>
    <p:sldMasterId id="2147483709" r:id="rId6"/>
  </p:sldMasterIdLst>
  <p:sldIdLst>
    <p:sldId id="256" r:id="rId7"/>
    <p:sldId id="258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59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57" r:id="rId41"/>
    <p:sldId id="296" r:id="rId42"/>
    <p:sldId id="297" r:id="rId43"/>
    <p:sldId id="260" r:id="rId44"/>
    <p:sldId id="298" r:id="rId45"/>
    <p:sldId id="261" r:id="rId46"/>
    <p:sldId id="26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2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65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4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9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5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2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3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0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3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40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745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 bwMode="auto">
          <a:xfrm>
            <a:off x="571472" y="4231965"/>
            <a:ext cx="3429046" cy="219458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 bwMode="auto">
          <a:xfrm>
            <a:off x="571472" y="1785926"/>
            <a:ext cx="3429046" cy="219458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714401" y="1928813"/>
            <a:ext cx="3429024" cy="2125993"/>
          </a:xfrm>
          <a:prstGeom prst="snip2DiagRect">
            <a:avLst/>
          </a:prstGeom>
          <a:ln w="38100">
            <a:solidFill>
              <a:schemeClr val="bg1"/>
            </a:solidFill>
          </a:ln>
        </p:spPr>
        <p:txBody>
          <a:bodyPr/>
          <a:lstStyle/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714349" y="4374841"/>
            <a:ext cx="3429024" cy="2125993"/>
          </a:xfrm>
          <a:prstGeom prst="snip2Diag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664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 userDrawn="1"/>
        </p:nvSpPr>
        <p:spPr bwMode="auto">
          <a:xfrm>
            <a:off x="3571868" y="1714488"/>
            <a:ext cx="4286280" cy="3714776"/>
          </a:xfrm>
          <a:prstGeom prst="hexagon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6" name="六边形 5"/>
          <p:cNvSpPr/>
          <p:nvPr userDrawn="1"/>
        </p:nvSpPr>
        <p:spPr bwMode="auto">
          <a:xfrm>
            <a:off x="1000100" y="1714488"/>
            <a:ext cx="2714644" cy="2286016"/>
          </a:xfrm>
          <a:prstGeom prst="hexagon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4" name="图片占位符 4"/>
          <p:cNvSpPr>
            <a:spLocks noGrp="1"/>
          </p:cNvSpPr>
          <p:nvPr>
            <p:ph type="pic" sz="quarter" idx="12"/>
          </p:nvPr>
        </p:nvSpPr>
        <p:spPr>
          <a:xfrm>
            <a:off x="785786" y="1857364"/>
            <a:ext cx="2786082" cy="2214562"/>
          </a:xfrm>
          <a:prstGeom prst="hexagon">
            <a:avLst/>
          </a:prstGeom>
          <a:ln w="28575">
            <a:solidFill>
              <a:schemeClr val="bg1"/>
            </a:solidFill>
          </a:ln>
        </p:spPr>
        <p:txBody>
          <a:bodyPr/>
          <a:lstStyle/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3357553" y="1857364"/>
            <a:ext cx="4286281" cy="3643338"/>
          </a:xfrm>
          <a:prstGeom prst="hexagon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271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 bwMode="auto">
          <a:xfrm>
            <a:off x="928662" y="1857364"/>
            <a:ext cx="7215238" cy="435771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71562" y="2000255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572024" y="2000240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071513" y="4071957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3"/>
          </p:nvPr>
        </p:nvSpPr>
        <p:spPr>
          <a:xfrm>
            <a:off x="4571975" y="4071942"/>
            <a:ext cx="3429000" cy="2000264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328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 bwMode="auto">
          <a:xfrm>
            <a:off x="3500430" y="1785926"/>
            <a:ext cx="2643206" cy="185738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428596" y="1785926"/>
            <a:ext cx="2714644" cy="185738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4D4D4D"/>
              </a:solidFill>
            </a:endParaRPr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71497" y="1857375"/>
            <a:ext cx="2643188" cy="1857377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357554" y="1857364"/>
            <a:ext cx="2643188" cy="1857388"/>
          </a:xfr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lang="zh-CN" altLang="en-US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895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20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969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259232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623184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406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92950" y="400050"/>
            <a:ext cx="1871663" cy="62690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76375" y="400050"/>
            <a:ext cx="5464175" cy="62690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3123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029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602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47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69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2660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340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417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155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24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9653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000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319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423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6167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20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9278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64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981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2953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928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24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56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060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B9B01-4A9C-4C4F-AC59-63E2F29B832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616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61E61-86D4-4314-A101-C0F55BDDE63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5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B4BCA-5E14-47CE-9F30-745C2520C61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420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54E37-5CC1-4C5B-AE35-43AF61743A93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448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EA5AB-2774-4BCF-935A-72A02313E33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691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BAE0D-6EC5-4C0E-ACC3-E41B32408E7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1241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76FC5-129C-452C-B240-C037679A845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31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1569E-6C98-4F80-BB3C-73501C4F14A6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336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B6632-D833-43F7-A844-3FEEB4AACA9C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519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E4F4F-E4B8-46E1-836E-EBD217A2DDF7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048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246D5-7335-412C-9B6A-9E0F7DEC8908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6450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935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5064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41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776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484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619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183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18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4446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4774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3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>
              <a:lumMod val="95000"/>
              <a:lumOff val="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696B4-00E5-4A6C-9111-7315496DF522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CBEB8-8047-44BE-A32F-2CCE707CF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4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8472" y="400050"/>
            <a:ext cx="748823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ru-RU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72" y="1484313"/>
            <a:ext cx="748823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ru-RU" altLang="zh-CN" smtClean="0"/>
          </a:p>
        </p:txBody>
      </p:sp>
    </p:spTree>
    <p:extLst>
      <p:ext uri="{BB962C8B-B14F-4D97-AF65-F5344CB8AC3E}">
        <p14:creationId xmlns:p14="http://schemas.microsoft.com/office/powerpoint/2010/main" val="167524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000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000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5BCC-C74A-43B7-98F5-D711887420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6C85E-DA05-4472-8FCD-449F59B8D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53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E74661-B19D-4333-804F-0A254A6B36AB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9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F5B5A-5429-4DC3-9761-658265B944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A7D81-1681-4A2F-8E53-295D6B5F5F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64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1.xml"/><Relationship Id="rId1" Type="http://schemas.openxmlformats.org/officeDocument/2006/relationships/audio" Target="file:///C:\Documents%20and%20Settings\Kelly%20Nyman\My%20Documents\My%20Music\Schnitzer,%20Sue-Five%20Little%20Pumpkins%20Sitting%20on%20the%20Gate.mp3" TargetMode="Externa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27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1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2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Relationship Id="rId9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3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Relationship Id="rId9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4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Relationship Id="rId9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5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10" Type="http://schemas.openxmlformats.org/officeDocument/2006/relationships/image" Target="../media/image30.wmf"/><Relationship Id="rId4" Type="http://schemas.openxmlformats.org/officeDocument/2006/relationships/image" Target="../media/image10.wmf"/><Relationship Id="rId9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6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7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1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3.wmf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8.xml"/><Relationship Id="rId6" Type="http://schemas.openxmlformats.org/officeDocument/2006/relationships/image" Target="../media/image25.wmf"/><Relationship Id="rId11" Type="http://schemas.openxmlformats.org/officeDocument/2006/relationships/image" Target="../media/image33.gif"/><Relationship Id="rId5" Type="http://schemas.openxmlformats.org/officeDocument/2006/relationships/image" Target="../media/image24.wmf"/><Relationship Id="rId10" Type="http://schemas.openxmlformats.org/officeDocument/2006/relationships/image" Target="../media/image32.gif"/><Relationship Id="rId4" Type="http://schemas.openxmlformats.org/officeDocument/2006/relationships/image" Target="../media/image10.wmf"/><Relationship Id="rId9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images.search.yahoo.com/images/view;_ylt=A2KJkP62U3tQMm0AeH2JzbkF;_ylu=X3oDMTBlMTQ4cGxyBHNlYwNzcgRzbGsDaW1n?back=http://images.search.yahoo.com/search/images?p=Pilgrims&amp;n=30&amp;ei=utf-8&amp;y=Search&amp;fr=yfp-t-701-1&amp;tab=organic&amp;ri=5&amp;w=409&amp;h=648&amp;imgurl=4.bp.blogspot.com/_oW9mFkVnCM4/TO2yYdo-VmI/AAAAAAAAATQ/dpGHmaTnrhI/s1600/pilgrims+2.gif&amp;rurl=http://cpaesol.blogspot.com/&amp;size=65.1+KB&amp;name=...+think+of+when+we+talk+about+the+Pilgrims+at+the+first+Thanksgiving&amp;p=Pilgrims&amp;oid=d9453f7ab31da55c585aa0ecbacad685&amp;fr2=&amp;fr=yfp-t-701-1&amp;tt=...+think+of+when+we+talk+about+the+Pilgrims+at+the+first+Thanksgiving&amp;b=0&amp;ni=72&amp;no=5&amp;ts=&amp;tab=organic&amp;sigr=10sa94gjs&amp;sigb=13ervijsr&amp;sigi=12naree9a&amp;.crumb=aikNB8Hhtfr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2X2nxQqQsACqaJzbkF;_ylu=X3oDMTBlMTQ4cGxyBHNlYwNzcgRzbGsDaW1n?back=http://images.search.yahoo.com/search/images?p=family+hugging&amp;n=30&amp;ei=utf-8&amp;y=Search&amp;fr=yfp-t-701-1&amp;tab=organic&amp;ri=63&amp;w=495&amp;h=345&amp;imgurl=www.southernregionalahec.org/fmcportal/soldier-hugging-family.jpg&amp;rurl=http://www.southernregionalahec.org/fmcportal/fmcportal.html&amp;size=123.1+KB&amp;name=Trust+Us+to+Take+Care+of+Your+Family&amp;p=family+hugging&amp;oid=1d092cad4e03cd37c702c064e2954d69&amp;fr2=&amp;fr=yfp-t-701-1&amp;tt=Trust+Us+to+Take+Care+of+Your+Family&amp;b=61&amp;ni=72&amp;no=63&amp;ts=&amp;tab=organic&amp;sigr=11s6ur2si&amp;sigb=13lko41dv&amp;sigi=121gio56e&amp;.crumb=aikNB8Hhtfr" TargetMode="External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jpeg"/><Relationship Id="rId5" Type="http://schemas.openxmlformats.org/officeDocument/2006/relationships/hyperlink" Target="http://images.search.yahoo.com/images/view;_ylt=A2KJkK2v2nxQsSUAnHiJzbkF;_ylu=X3oDMTBlMTQ4cGxyBHNlYwNzcgRzbGsDaW1n?back=http://images.search.yahoo.com/search/images?p=no+school&amp;n=30&amp;ei=utf-8&amp;y=Search&amp;fr=yfp-t-701-1&amp;tab=organic&amp;ri=1&amp;w=600&amp;h=600&amp;imgurl=columbia.gssd.ca/wp-content/uploads/2012/01/no-school.jpg&amp;rurl=http://columbia.gssd.ca/2012/01/20/january-30-no-school/&amp;size=48.5+KB&amp;name=January+30+%E2%80%93+No+School+%E2%80%93+Columbia+School&amp;p=no+school&amp;oid=016d48f9e80007c3b083abfb4ed487b1&amp;fr2=&amp;fr=yfp-t-701-1&amp;tt=January+30+%E2%80%93+No+School+%E2%80%93+Columbia+School&amp;b=0&amp;ni=72&amp;no=1&amp;ts=&amp;tab=organic&amp;sigr=11oqb3ao3&amp;sigb=13f00smsi&amp;sigi=11pnoa6ft&amp;.crumb=aikNB8Hhtfr" TargetMode="Externa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search.yahoo.com/images/view;_ylt=A2KJkIbmpnxQESAA75qJzbkF;_ylu=X3oDMTBlMTQ4cGxyBHNlYwNzcgRzbGsDaW1n?back=http://images.search.yahoo.com/search/images?p=pumpkin+pie&amp;ei=UTF-8&amp;fr=yfp-t-701-1&amp;tab=organic&amp;ri=2&amp;w=400&amp;h=400&amp;imgurl=2.bp.blogspot.com/_NkFDw4ZHNto/TMoJ0QSbMUI/AAAAAAAAFSs/siruLySQ9Ck/s400/pumpkinpie.jpg&amp;rurl=http://sew-gracious.blogspot.com/2010/10/pumpkin-pie-is-not-just-for.html&amp;size=51.5+KB&amp;name=Pumpkin+Pie+is+not+just+for+Thanksgiving+:+recipe&amp;p=pumpkin+pie&amp;oid=b73ae82c216462c9942d504eac36f70d&amp;fr2=&amp;fr=yfp-t-701-1&amp;tt=Pumpkin+Pie+is+not+just+for+Thanksgiving+:+recipe&amp;b=0&amp;ni=48&amp;no=2&amp;ts=&amp;tab=organic&amp;sigr=129k0idiu&amp;sigb=133au37rn&amp;sigi=12monljl2&amp;.crumb=aikNB8Hhtfr" TargetMode="External"/><Relationship Id="rId3" Type="http://schemas.openxmlformats.org/officeDocument/2006/relationships/image" Target="../media/image45.gif"/><Relationship Id="rId7" Type="http://schemas.openxmlformats.org/officeDocument/2006/relationships/image" Target="../media/image49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images.search.yahoo.com/images/view;_ylt=A2KJkPgAV3tQhDMAf9yJzbkF;_ylu=X3oDMTBlMTQ4cGxyBHNlYwNzcgRzbGsDaW1n?back=http://images.search.yahoo.com/search/images?p=Thanksgiving+Dinner&amp;n=30&amp;ei=utf-8&amp;y=Search&amp;fr=yfp-t-701-1&amp;tab=organic&amp;ri=4&amp;w=1701&amp;h=1696&amp;imgurl=blog.otel.com/wp-content/uploads/2010/10/thanksgiving-dinner.jpg&amp;rurl=http://blog.otel.com/canadian-thanksgiving-day/&amp;size=374.4+KB&amp;name=thanksgiving-dinner&amp;p=Thanksgiving+Dinner&amp;oid=6d5f1a8a9a8e4d26e2794b9274b01a45&amp;fr2=&amp;fr=yfp-t-701-1&amp;tt=thanksgiving-dinner&amp;b=0&amp;ni=72&amp;no=4&amp;ts=&amp;tab=organic&amp;sigr=11fmn66t0&amp;sigb=13pbkagh4&amp;sigi=1207v9lrr&amp;.crumb=aikNB8Hhtfr" TargetMode="Externa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302nxQWHsAiHuJzbkF;_ylu=X3oDMTBlMTQ4cGxyBHNlYwNzcgRzbGsDaW1n?back=http://images.search.yahoo.com/search/images?p=cook+dinner&amp;n=30&amp;ei=utf-8&amp;y=Search&amp;fr=yfp-t-701-1&amp;tab=organic&amp;ri=7&amp;w=301&amp;h=350&amp;imgurl=www.school-clipart.com/_small/0511-0711-1612-0924.jpg&amp;rurl=http://www.school-clipart.com/_pages/0511-0711-1612-0924.html&amp;size=78.5+KB&amp;name=Clipart+Picture+of+a+Stove+with+Thanksgiving+Dinner+Cooking+on+it&amp;p=cook+dinner&amp;oid=375bf17e85fca08710787a090669c33c&amp;fr2=&amp;fr=yfp-t-701-1&amp;tt=Clipart+Picture+of+a+Stove+with+Thanksgiving+Dinner+Cooking+on+it&amp;b=0&amp;ni=66&amp;no=7&amp;ts=&amp;tab=organic&amp;sigr=11tp9gab9&amp;sigb=13hseqmo4&amp;sigi=11lb0ju56&amp;.crumb=aikNB8Hhtfr" TargetMode="External"/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7.jpeg"/><Relationship Id="rId4" Type="http://schemas.openxmlformats.org/officeDocument/2006/relationships/hyperlink" Target="http://images.search.yahoo.com/images/view;_ylt=A2KJke093HxQqQsAZMaJzbkF;_ylu=X3oDMTBlMTQ4cGxyBHNlYwNzcgRzbGsDaW1n?back=http://images.search.yahoo.com/search/images?p=macy's+thanksgiving+day+parade&amp;sado=1&amp;n=30&amp;ei=utf-8&amp;fr=yfp-t-701-1&amp;fr2=sg-gac&amp;tab=organic&amp;ri=6&amp;w=500&amp;h=333&amp;imgurl=coolrain44.files.wordpress.com/2009/11/macys-thanksgiving-day-parade.jpg&amp;rurl=http://coolrain44.wordpress.com/2009/11/25/thanksgiving-facts-legends-myths-traditions/&amp;size=229.2+KB&amp;name=Macys-Thanksgiving-Day-parade&amp;p=macy's+thanksgiving+day+parade&amp;oid=7aafbb08a4144baf587a3c5f629bd588&amp;fr2=sg-gac&amp;fr=yfp-t-701-1&amp;tt=Macys-Thanksgiving-Day-parade&amp;b=0&amp;ni=72&amp;no=6&amp;ts=&amp;tab=organic&amp;sigr=12nm9t1lv&amp;sigb=14f0uhrqs&amp;sigi=128tcs9fn&amp;.crumb=aikNB8Hhtfr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PgU23xQYTcAxM.JzbkF;_ylu=X3oDMTBlMTQ4cGxyBHNlYwNzcgRzbGsDaW1n?back=http://images.search.yahoo.com/search/images?p=eat+turkey+dinner&amp;n=30&amp;ei=utf-8&amp;y=Search&amp;fr=yfp-t-701-1&amp;tab=organic&amp;ri=5&amp;w=490&amp;h=398&amp;imgurl=www.firstbaptistarcadia.com/clientimages/27065/holidays/boy-eating-turkey-clipart.gif&amp;rurl=http://www.firstbaptistarcadia.com/templates/default.asp?id=27065&amp;amp;PID=826266&amp;size=7.4+KB&amp;name=Thanksgiving+Dinner&amp;p=eat+turkey+dinner&amp;oid=41dce6551ba29cfccd1ae4bfac79bb23&amp;fr2=&amp;fr=yfp-t-701-1&amp;tt=Thanksgiving+Dinner&amp;b=0&amp;ni=72&amp;no=5&amp;ts=&amp;tab=organic&amp;sigr=12gaad0jn&amp;sigb=13n3qv53e&amp;sigi=12l2304ve&amp;.crumb=aikNB8Hhtfr" TargetMode="External"/><Relationship Id="rId7" Type="http://schemas.openxmlformats.org/officeDocument/2006/relationships/image" Target="../media/image61.jpe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1.xml"/><Relationship Id="rId6" Type="http://schemas.openxmlformats.org/officeDocument/2006/relationships/hyperlink" Target="http://images.search.yahoo.com/images/view;_ylt=A2KJkPdU3XxQ9wIATfuJzbkF;_ylu=X3oDMTBlMTQ4cGxyBHNlYwNzcgRzbGsDaW1n?back=http://images.search.yahoo.com/search/images?p=relaxing+watch+football+on+TV&amp;n=30&amp;ei=utf-8&amp;y=Search&amp;fr=yfp-t-701-1&amp;tab=organic&amp;ri=3&amp;w=616&amp;h=410&amp;imgurl=cdn.ientry.com/sites/webpronews/pictures/awesome-tv_616.jpg&amp;rurl=http://www.webpronews.com/football-fans-prefer-to-watch-the-super-bowl-on-tv-instead-of-live-2012-01&amp;size=109.9+KB&amp;name=It%E2%80%99s+been+said+that+experiencing+the+real+thing+is+much+better+than+something+fabricated,+but+in+the&amp;p=relaxing+watch+football+on+TV&amp;oid=9d934d3e956fbcbd5f0f34546c55d2cc&amp;fr2=&amp;fr=yfp-t-701-1&amp;tt=It%E2%80%99s+been+said+that+experiencing+the+real+thing+is+much+better+than+something+fabricated,+but+in+the&amp;b=0&amp;ni=72&amp;no=3&amp;ts=&amp;tab=organic&amp;sigr=13457sad9&amp;sigb=143rlvkd0&amp;sigi=11rs5p3b7&amp;.crumb=aikNB8Hhtfr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PfS3XxQjRsAL2CJzbkF;_ylu=X3oDMTBlMTQ4cGxyBHNlYwNzcgRzbGsDaW1n?back=http://images.search.yahoo.com/search/images?p=say+thank+you&amp;n=30&amp;ei=utf-8&amp;y=Search&amp;fr=yfp-t-701-1&amp;tab=organic&amp;ri=15&amp;w=500&amp;h=250&amp;imgurl=parentables.howstuffworks.com/media/images/say_thank_you.jpg&amp;rurl=http://parentables.howstuffworks.com/self/use-5-love-languages-give-thanks.html&amp;size=59.7+KB&amp;name=Say+thank+you.+Literally.&amp;p=say+thank+you&amp;oid=9b8ed47419d32b76138f92913d1e1546&amp;fr2=&amp;fr=yfp-t-701-1&amp;tt=Say+thank+you.+Literally.&amp;b=0&amp;ni=72&amp;no=15&amp;ts=&amp;tab=organic&amp;sigr=12fvb9mbr&amp;sigb=13kq4mof7&amp;sigi=11susm9h7&amp;.crumb=aikNB8Hhtfr" TargetMode="External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earch.yahoo.com/images/view;_ylt=A2KJke1fqXxQW1kA.weJzbkF;_ylu=X3oDMTBlMTQ4cGxyBHNlYwNzcgRzbGsDaW1n?back=http://images.search.yahoo.com/search/images?p=fold+paper&amp;n=30&amp;ei=utf-8&amp;y=Search&amp;fr=yfp-t-701-1&amp;tab=organic&amp;ri=1&amp;w=656&amp;h=779&amp;imgurl=www.vickiblackwell.com/makingbooks/images/slitbook5.jpg&amp;rurl=http://mathpaige.wordpress.com/2010/09/20/paper-folding-to-the-moon/&amp;size=15.8+KB&amp;name=Paper+Folding+to+the+Moon+|+The+Math+Paige&amp;p=fold+paper&amp;oid=d4f9ce4d77b7a355027338311aa4c202&amp;fr2=&amp;fr=yfp-t-701-1&amp;tt=Paper+Folding+to+the+Moon+|+The+Math+Paige&amp;b=0&amp;ni=72&amp;no=1&amp;ts=&amp;tab=organic&amp;sigr=124vupvl1&amp;sigb=13gji6020&amp;sigi=11n9t0aag&amp;.crumb=aikNB8Hhtfr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rvision.com/december-holidays/teacher-resources/6609.html" TargetMode="External"/><Relationship Id="rId2" Type="http://schemas.openxmlformats.org/officeDocument/2006/relationships/hyperlink" Target="http://www.eslgamesplus.com/christmas-vocabulary-memory-game-for-es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bskids.org/whiteboard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02517"/>
            <a:ext cx="7772400" cy="1470025"/>
          </a:xfrm>
        </p:spPr>
        <p:txBody>
          <a:bodyPr/>
          <a:lstStyle/>
          <a:p>
            <a:r>
              <a:rPr lang="en-US" b="1" dirty="0" smtClean="0">
                <a:latin typeface="Comic Sans MS" panose="030F0702030302020204" pitchFamily="66" charset="0"/>
              </a:rPr>
              <a:t>Session 1 </a:t>
            </a:r>
            <a:r>
              <a:rPr lang="en-US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br>
              <a:rPr lang="en-US" b="1" dirty="0" smtClean="0"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US" b="1" u="sng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Festivals</a:t>
            </a:r>
            <a:endParaRPr lang="en-US" b="1" u="sng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Documents and Settings\user\Local Settings\Temporary Internet Files\Content.IE5\H9YUQDV2\MC90009806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88" y="1524000"/>
            <a:ext cx="1780337" cy="181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user\Local Settings\Temporary Internet Files\Content.IE5\5ETTLNGZ\MC90034104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382319"/>
            <a:ext cx="1106852" cy="110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user\Local Settings\Temporary Internet Files\Content.IE5\H9YUQDV2\MC90044536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691286" cy="8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user\Local Settings\Temporary Internet Files\Content.IE5\H9YUQDV2\MC90011077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88" y="4876800"/>
            <a:ext cx="1684325" cy="16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user\Local Settings\Temporary Internet Files\Content.IE5\5ETTLNGZ\MC90033590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007"/>
            <a:ext cx="2664476" cy="280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Program Files\Microsoft Office\MEDIA\CAGCAT10\j0183290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0" y="4495800"/>
            <a:ext cx="1065556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Documents and Settings\user\Local Settings\Temporary Internet Files\Content.IE5\T02WP0VV\MM900283922[1]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943" y="95577"/>
            <a:ext cx="1204913" cy="10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75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Halloween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**October 31</a:t>
            </a:r>
            <a:r>
              <a:rPr lang="en-US" baseline="30000" dirty="0" smtClean="0">
                <a:latin typeface="Comic Sans MS" panose="030F0702030302020204" pitchFamily="66" charset="0"/>
              </a:rPr>
              <a:t>st</a:t>
            </a:r>
            <a:r>
              <a:rPr lang="en-US" dirty="0" smtClean="0">
                <a:latin typeface="Comic Sans MS" panose="030F0702030302020204" pitchFamily="66" charset="0"/>
              </a:rPr>
              <a:t>**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Program Files\Microsoft Office\MEDIA\CAGCAT10\j030549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029456" cy="330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6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000">
              <a:srgbClr val="F27300"/>
            </a:gs>
            <a:gs pos="100000">
              <a:srgbClr val="FFBF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Local Settings\Temporary Internet Files\Content.IE5\HG75JAU1\MP90042268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295007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3658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Happy Halloween!</a:t>
            </a:r>
            <a:endParaRPr lang="en-US" sz="7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52400"/>
            <a:ext cx="3810000" cy="3371850"/>
          </a:xfrm>
          <a:prstGeom prst="rect">
            <a:avLst/>
          </a:prstGeom>
        </p:spPr>
      </p:pic>
      <p:pic>
        <p:nvPicPr>
          <p:cNvPr id="1028" name="Picture 4" descr="C:\Documents and Settings\user\Local Settings\Temporary Internet Files\Content.IE5\EOSAT0OD\MP90017557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724400"/>
            <a:ext cx="1350095" cy="20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07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monster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5334000"/>
            <a:ext cx="63946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prstClr val="white"/>
                </a:solidFill>
                <a:latin typeface="Chiller" panose="04020404031007020602" pitchFamily="82" charset="0"/>
              </a:rPr>
              <a:t>Which will you choose?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334" y="4495800"/>
            <a:ext cx="2133600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85" y="1286933"/>
            <a:ext cx="4079749" cy="370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4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ghost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267200"/>
            <a:ext cx="2506133" cy="2280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19200"/>
            <a:ext cx="3200400" cy="4285099"/>
          </a:xfrm>
          <a:prstGeom prst="rect">
            <a:avLst/>
          </a:prstGeom>
        </p:spPr>
      </p:pic>
      <p:pic>
        <p:nvPicPr>
          <p:cNvPr id="2051" name="Picture 3" descr="C:\Documents and Settings\user\Local Settings\Temporary Internet Files\Content.IE5\XD96DMD2\MM900318155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00600"/>
            <a:ext cx="2500313" cy="220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93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vampire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55889"/>
            <a:ext cx="1647825" cy="397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0"/>
            <a:ext cx="3829050" cy="37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44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skeleton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191000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362200"/>
            <a:ext cx="3324225" cy="411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20000" cy="368776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9600" smtClean="0">
                <a:latin typeface="Comic Sans MS" pitchFamily="66" charset="0"/>
              </a:rPr>
              <a:t>Five Little Pumpkins</a:t>
            </a:r>
          </a:p>
        </p:txBody>
      </p:sp>
      <p:pic>
        <p:nvPicPr>
          <p:cNvPr id="2051" name="Picture 5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6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2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7338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052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9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434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290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Schnitzer, Sue-Five Little Pumpkins Sitting on the Gate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7876"/>
      </p:ext>
    </p:extLst>
  </p:cSld>
  <p:clrMapOvr>
    <a:masterClrMapping/>
  </p:clrMapOvr>
  <p:transition advTm="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MCSO01225_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8" descr="j03054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5" descr="CG5AF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6" descr="CG5AF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7" descr="CG5AF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8" descr="CG5AF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xt Box 19"/>
          <p:cNvSpPr txBox="1">
            <a:spLocks noChangeArrowheads="1"/>
          </p:cNvSpPr>
          <p:nvPr/>
        </p:nvSpPr>
        <p:spPr bwMode="auto">
          <a:xfrm>
            <a:off x="1066800" y="533400"/>
            <a:ext cx="7391400" cy="1920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Five little pumpkins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Sitting on the gate.</a:t>
            </a:r>
          </a:p>
        </p:txBody>
      </p:sp>
    </p:spTree>
    <p:extLst>
      <p:ext uri="{BB962C8B-B14F-4D97-AF65-F5344CB8AC3E}">
        <p14:creationId xmlns:p14="http://schemas.microsoft.com/office/powerpoint/2010/main" val="3084542475"/>
      </p:ext>
    </p:extLst>
  </p:cSld>
  <p:clrMapOvr>
    <a:masterClrMapping/>
  </p:clrMapOvr>
  <p:transition advTm="415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099" name="Picture 2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3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5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6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7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1066800" y="533400"/>
            <a:ext cx="73914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The first one said:</a:t>
            </a:r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1600200" y="1752600"/>
            <a:ext cx="4495800" cy="2362200"/>
          </a:xfrm>
          <a:prstGeom prst="wedgeEllipseCallout">
            <a:avLst>
              <a:gd name="adj1" fmla="val -48727"/>
              <a:gd name="adj2" fmla="val 5517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Oh my!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It’s getting late!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7375667"/>
      </p:ext>
    </p:extLst>
  </p:cSld>
  <p:clrMapOvr>
    <a:masterClrMapping/>
  </p:clrMapOvr>
  <p:transition advTm="46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 animBg="1"/>
      <p:bldP spid="71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123" name="Picture 3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09600" y="533400"/>
            <a:ext cx="78486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The second one said: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3657600" y="2819400"/>
            <a:ext cx="4495800" cy="2362200"/>
          </a:xfrm>
          <a:prstGeom prst="wedgeEllipseCallout">
            <a:avLst>
              <a:gd name="adj1" fmla="val -69352"/>
              <a:gd name="adj2" fmla="val 1001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There are witches in the air!</a:t>
            </a:r>
          </a:p>
        </p:txBody>
      </p:sp>
      <p:pic>
        <p:nvPicPr>
          <p:cNvPr id="8203" name="Picture 11" descr="MMAG00411_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5527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1023821"/>
      </p:ext>
    </p:extLst>
  </p:cSld>
  <p:clrMapOvr>
    <a:masterClrMapping/>
  </p:clrMapOvr>
  <p:transition advTm="4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2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147" name="Picture 3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609600" y="533400"/>
            <a:ext cx="78486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The third one said:</a:t>
            </a: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1143000" y="1828800"/>
            <a:ext cx="3657600" cy="1828800"/>
          </a:xfrm>
          <a:prstGeom prst="wedgeEllipseCallout">
            <a:avLst>
              <a:gd name="adj1" fmla="val 48787"/>
              <a:gd name="adj2" fmla="val 994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But we don’t care!</a:t>
            </a:r>
          </a:p>
        </p:txBody>
      </p:sp>
      <p:pic>
        <p:nvPicPr>
          <p:cNvPr id="6155" name="Picture 11" descr="MMAG00411_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5527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0869897"/>
      </p:ext>
    </p:extLst>
  </p:cSld>
  <p:clrMapOvr>
    <a:masterClrMapping/>
  </p:clrMapOvr>
  <p:transition advTm="4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171" name="Picture 3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09600" y="533400"/>
            <a:ext cx="78486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The fourth one said: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1371600" y="1981200"/>
            <a:ext cx="4495800" cy="1828800"/>
          </a:xfrm>
          <a:prstGeom prst="wedgeEllipseCallout">
            <a:avLst>
              <a:gd name="adj1" fmla="val 57625"/>
              <a:gd name="adj2" fmla="val 9010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Let’s run and run and run!</a:t>
            </a:r>
          </a:p>
        </p:txBody>
      </p:sp>
      <p:pic>
        <p:nvPicPr>
          <p:cNvPr id="7179" name="Picture 11" descr="MMAG00411_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5527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7858673"/>
      </p:ext>
    </p:extLst>
  </p:cSld>
  <p:clrMapOvr>
    <a:masterClrMapping/>
  </p:clrMapOvr>
  <p:transition advTm="4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56069E-6 L 0.03507 1.56069E-6 L 0.03507 0.0393 L 0.07031 0.0393 L 0.07031 0.07884 L 0.10555 0.07884 L 0.10555 0.11815 L 0.14062 0.11815 L 0.14062 0.15769 L 0.17586 0.15769 L 0.17586 0.19699 L 0.21111 0.19699 L 0.21111 0.23653 L 0.24635 0.23653 L 0.24635 0.27607 " pathEditMode="relative" rAng="0" ptsTypes="FFFFFFFFFFFFFFF">
                                      <p:cBhvr>
                                        <p:cTn id="10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9" y="13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2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8195" name="Picture 3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5626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09600" y="533400"/>
            <a:ext cx="78486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The fifth one said: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1371600" y="1981200"/>
            <a:ext cx="4495800" cy="1828800"/>
          </a:xfrm>
          <a:prstGeom prst="wedgeEllipseCallout">
            <a:avLst>
              <a:gd name="adj1" fmla="val 92796"/>
              <a:gd name="adj2" fmla="val 7830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>
                <a:solidFill>
                  <a:srgbClr val="000000"/>
                </a:solidFill>
                <a:latin typeface="Comic Sans MS" pitchFamily="66" charset="0"/>
              </a:rPr>
              <a:t>I’m ready for some fun!</a:t>
            </a:r>
          </a:p>
        </p:txBody>
      </p:sp>
      <p:pic>
        <p:nvPicPr>
          <p:cNvPr id="8203" name="Picture 11" descr="MMAG00411_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5527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12" descr="j023933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343400"/>
            <a:ext cx="85248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3" descr="j023933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971800"/>
            <a:ext cx="85248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j023933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419600"/>
            <a:ext cx="85248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Picture 15" descr="j023933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513" y="2438400"/>
            <a:ext cx="852487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1835142"/>
      </p:ext>
    </p:extLst>
  </p:cSld>
  <p:clrMapOvr>
    <a:masterClrMapping/>
  </p:clrMapOvr>
  <p:transition advTm="49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482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2766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480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410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971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04800" y="533400"/>
            <a:ext cx="86106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“Ooooh!” went the wind.</a:t>
            </a:r>
          </a:p>
        </p:txBody>
      </p:sp>
      <p:pic>
        <p:nvPicPr>
          <p:cNvPr id="12300" name="Picture 12" descr="MCNA00334_000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744913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489418"/>
      </p:ext>
    </p:extLst>
  </p:cSld>
  <p:clrMapOvr>
    <a:masterClrMapping/>
  </p:clrMapOvr>
  <p:transition advTm="2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65896E-6 L 0.59532 -0.0027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8"/>
          <p:cNvSpPr txBox="1">
            <a:spLocks noChangeArrowheads="1"/>
          </p:cNvSpPr>
          <p:nvPr/>
        </p:nvSpPr>
        <p:spPr bwMode="auto">
          <a:xfrm>
            <a:off x="304800" y="533400"/>
            <a:ext cx="8534400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And out went the light!</a:t>
            </a:r>
          </a:p>
        </p:txBody>
      </p:sp>
    </p:spTree>
    <p:extLst>
      <p:ext uri="{BB962C8B-B14F-4D97-AF65-F5344CB8AC3E}">
        <p14:creationId xmlns:p14="http://schemas.microsoft.com/office/powerpoint/2010/main" val="649708923"/>
      </p:ext>
    </p:extLst>
  </p:cSld>
  <p:clrMapOvr>
    <a:masterClrMapping/>
  </p:clrMapOvr>
  <p:transition advTm="1719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530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814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3528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352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28600" y="228600"/>
            <a:ext cx="8610600" cy="2835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6000">
                <a:solidFill>
                  <a:srgbClr val="000000"/>
                </a:solidFill>
                <a:latin typeface="Comic Sans MS" pitchFamily="66" charset="0"/>
              </a:rPr>
              <a:t>And the five little pumpkins rolled out of sight!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2699722"/>
      </p:ext>
    </p:extLst>
  </p:cSld>
  <p:clrMapOvr>
    <a:masterClrMapping/>
  </p:clrMapOvr>
  <p:transition advTm="5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MCSO0122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83058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j030549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57600"/>
            <a:ext cx="18097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G5A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81400"/>
            <a:ext cx="1350963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CG5AF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52800"/>
            <a:ext cx="7969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CG5AF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67200"/>
            <a:ext cx="8286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CG5AF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352800"/>
            <a:ext cx="16113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Oval 11"/>
          <p:cNvSpPr>
            <a:spLocks noChangeArrowheads="1"/>
          </p:cNvSpPr>
          <p:nvPr/>
        </p:nvSpPr>
        <p:spPr bwMode="auto">
          <a:xfrm>
            <a:off x="6248400" y="381000"/>
            <a:ext cx="2514600" cy="2438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2297" name="Picture 12" descr="MMAG00411_0000[1]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25527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3" descr="MMj03365390000[1]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28600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4" descr="MMAG00410_0000[1]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62000"/>
            <a:ext cx="25463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917822"/>
      </p:ext>
    </p:extLst>
  </p:cSld>
  <p:clrMapOvr>
    <a:masterClrMapping/>
  </p:clrMapOvr>
  <p:transition advTm="9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Thanksgiving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**November 28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**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 descr="C:\Documents and Settings\user\Local Settings\Temporary Internet Files\Content.IE5\YWDYIFOV\MC90043457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524000"/>
            <a:ext cx="3325812" cy="381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41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Rectangle 12"/>
          <p:cNvSpPr>
            <a:spLocks noGrp="1" noChangeArrowheads="1"/>
          </p:cNvSpPr>
          <p:nvPr>
            <p:ph type="ctrTitle" idx="4294967295"/>
          </p:nvPr>
        </p:nvSpPr>
        <p:spPr>
          <a:xfrm>
            <a:off x="357158" y="2857496"/>
            <a:ext cx="8429684" cy="928694"/>
          </a:xfrm>
        </p:spPr>
        <p:txBody>
          <a:bodyPr/>
          <a:lstStyle/>
          <a:p>
            <a:pPr algn="ctr"/>
            <a:r>
              <a:rPr lang="en-US" sz="6000" dirty="0" smtClean="0">
                <a:latin typeface="Tahoma" charset="0"/>
              </a:rPr>
              <a:t>Thanksgiving </a:t>
            </a:r>
            <a:endParaRPr lang="en-US" sz="6000" dirty="0">
              <a:latin typeface="Tahoma" charset="0"/>
            </a:endParaRPr>
          </a:p>
        </p:txBody>
      </p:sp>
      <p:sp>
        <p:nvSpPr>
          <p:cNvPr id="34829" name="Rectangle 13"/>
          <p:cNvSpPr>
            <a:spLocks noGrp="1" noChangeArrowheads="1"/>
          </p:cNvSpPr>
          <p:nvPr>
            <p:ph type="subTitle" idx="4294967295"/>
          </p:nvPr>
        </p:nvSpPr>
        <p:spPr>
          <a:xfrm>
            <a:off x="5220072" y="3861048"/>
            <a:ext cx="3571900" cy="47784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Traditions</a:t>
            </a:r>
          </a:p>
          <a:p>
            <a:pPr marL="0" indent="0">
              <a:buNone/>
            </a:pPr>
            <a:r>
              <a:rPr lang="en-US" altLang="zh-CN" sz="2800" dirty="0" smtClean="0"/>
              <a:t>2012</a:t>
            </a:r>
            <a:endParaRPr lang="uk-UA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14" y="1772817"/>
            <a:ext cx="198382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7896"/>
            <a:ext cx="1218287" cy="152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81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596" y="350820"/>
            <a:ext cx="6735692" cy="113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4400" dirty="0" smtClean="0">
                <a:solidFill>
                  <a:srgbClr val="FFFFFF"/>
                </a:solidFill>
                <a:latin typeface="Tahoma" charset="0"/>
              </a:rPr>
              <a:t>First Thanksgiving</a:t>
            </a:r>
            <a:endParaRPr lang="uk-UA" sz="4400" dirty="0">
              <a:solidFill>
                <a:srgbClr val="FFFFFF"/>
              </a:solidFill>
              <a:latin typeface="Tahoma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520" y="-3123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002060"/>
                </a:solidFill>
              </a:rPr>
              <a:t>American Holiday</a:t>
            </a:r>
          </a:p>
        </p:txBody>
      </p:sp>
      <p:sp>
        <p:nvSpPr>
          <p:cNvPr id="8" name="矩形 7"/>
          <p:cNvSpPr/>
          <p:nvPr/>
        </p:nvSpPr>
        <p:spPr>
          <a:xfrm>
            <a:off x="138953" y="491900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536508">
                    <a:lumMod val="50000"/>
                  </a:srgbClr>
                </a:solidFill>
              </a:rPr>
              <a:t>Native Americans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536508">
                    <a:lumMod val="50000"/>
                  </a:srgbClr>
                </a:solidFill>
              </a:rPr>
              <a:t>Pilgrims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536508">
                    <a:lumMod val="50000"/>
                  </a:srgbClr>
                </a:solidFill>
              </a:rPr>
              <a:t>Eat Fall Harvest</a:t>
            </a:r>
          </a:p>
        </p:txBody>
      </p:sp>
      <p:pic>
        <p:nvPicPr>
          <p:cNvPr id="1026" name="Picture 2" descr="http://ts1.mm.bing.net/th?id=I.4655144008418284&amp;pid=15.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18" y="4365104"/>
            <a:ext cx="1409700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2.mm.bing.net/th?id=I.4543109812125741&amp;pid=15.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922" y="1681894"/>
            <a:ext cx="1950343" cy="248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/>
          <a:srcRect l="13105" t="24528" r="29905" b="14529"/>
          <a:stretch/>
        </p:blipFill>
        <p:spPr bwMode="auto">
          <a:xfrm>
            <a:off x="31266" y="1681894"/>
            <a:ext cx="5620854" cy="5154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515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350820"/>
            <a:ext cx="6735692" cy="1133964"/>
          </a:xfrm>
        </p:spPr>
        <p:txBody>
          <a:bodyPr/>
          <a:lstStyle/>
          <a:p>
            <a:r>
              <a:rPr lang="en-US" sz="4400" dirty="0" smtClean="0">
                <a:latin typeface="Tahoma" charset="0"/>
              </a:rPr>
              <a:t>Thanksgiving</a:t>
            </a:r>
            <a:endParaRPr lang="uk-UA" sz="4400" dirty="0">
              <a:latin typeface="Tahoma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>
                <a:solidFill>
                  <a:srgbClr val="536508">
                    <a:lumMod val="50000"/>
                  </a:srgbClr>
                </a:solidFill>
              </a:rPr>
              <a:t>Focus</a:t>
            </a: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76428" y="3356992"/>
            <a:ext cx="400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536508">
                    <a:lumMod val="50000"/>
                  </a:srgbClr>
                </a:solidFill>
              </a:rPr>
              <a:t>Family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536508">
                    <a:lumMod val="50000"/>
                  </a:srgbClr>
                </a:solidFill>
              </a:rPr>
              <a:t>Food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536508">
                    <a:lumMod val="50000"/>
                  </a:srgbClr>
                </a:solidFill>
              </a:rPr>
              <a:t>Thanks</a:t>
            </a:r>
            <a:endParaRPr lang="zh-CN" altLang="en-US" sz="4800" b="1" dirty="0">
              <a:solidFill>
                <a:srgbClr val="536508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solidFill>
                <a:srgbClr val="536508">
                  <a:lumMod val="50000"/>
                </a:srgbClr>
              </a:solidFill>
            </a:endParaRPr>
          </a:p>
        </p:txBody>
      </p:sp>
      <p:pic>
        <p:nvPicPr>
          <p:cNvPr id="13" name="图片占位符 12" descr="dv1770006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3608" b="3608"/>
          <a:stretch>
            <a:fillRect/>
          </a:stretch>
        </p:blipFill>
        <p:spPr/>
      </p:pic>
      <p:pic>
        <p:nvPicPr>
          <p:cNvPr id="14" name="图片占位符 13" descr="dv1770001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t="25360" b="253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22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Family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3568" y="1832340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552" y="1851883"/>
            <a:ext cx="5760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4400" b="1" dirty="0">
                <a:solidFill>
                  <a:srgbClr val="536508">
                    <a:lumMod val="75000"/>
                  </a:srgbClr>
                </a:solidFill>
              </a:rPr>
              <a:t>Families return home for this day.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4400" b="1" dirty="0">
                <a:solidFill>
                  <a:srgbClr val="536508">
                    <a:lumMod val="75000"/>
                  </a:srgbClr>
                </a:solidFill>
              </a:rPr>
              <a:t>No school/ work for Thursday, Friday, Saturday, and Sunday. </a:t>
            </a:r>
            <a:endParaRPr lang="zh-CN" altLang="en-US" sz="4400" b="1" dirty="0">
              <a:solidFill>
                <a:srgbClr val="536508">
                  <a:lumMod val="75000"/>
                </a:srgbClr>
              </a:solidFill>
            </a:endParaRPr>
          </a:p>
        </p:txBody>
      </p:sp>
      <p:pic>
        <p:nvPicPr>
          <p:cNvPr id="1026" name="Picture 2" descr="http://ts2.mm.bing.net/th?id=I.4927861520860657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450" y="1147033"/>
            <a:ext cx="20193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4.mm.bing.net/th?id=I.4618860123850663&amp;pid=15.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538" y="4005064"/>
            <a:ext cx="2489820" cy="248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24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Food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810916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4400" b="1" dirty="0">
                <a:solidFill>
                  <a:srgbClr val="536508">
                    <a:lumMod val="75000"/>
                  </a:srgbClr>
                </a:solidFill>
              </a:rPr>
              <a:t>Traditional Foods are: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zh-CN" sz="3200" b="1" dirty="0">
                <a:solidFill>
                  <a:srgbClr val="536508">
                    <a:lumMod val="75000"/>
                  </a:srgbClr>
                </a:solidFill>
              </a:rPr>
              <a:t>Turkey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en-US" altLang="zh-CN" sz="3200" b="1" dirty="0">
              <a:solidFill>
                <a:srgbClr val="536508">
                  <a:lumMod val="75000"/>
                </a:srgbClr>
              </a:solidFill>
            </a:endParaRP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zh-CN" sz="3200" b="1" dirty="0">
                <a:solidFill>
                  <a:srgbClr val="536508">
                    <a:lumMod val="75000"/>
                  </a:srgbClr>
                </a:solidFill>
              </a:rPr>
              <a:t>Mashed Potatoes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en-US" altLang="zh-CN" sz="3200" b="1" dirty="0">
              <a:solidFill>
                <a:srgbClr val="536508">
                  <a:lumMod val="75000"/>
                </a:srgbClr>
              </a:solidFill>
            </a:endParaRP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zh-CN" sz="3200" b="1" dirty="0">
                <a:solidFill>
                  <a:srgbClr val="536508">
                    <a:lumMod val="75000"/>
                  </a:srgbClr>
                </a:solidFill>
              </a:rPr>
              <a:t>Gravy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en-US" altLang="zh-CN" sz="3200" b="1" dirty="0">
              <a:solidFill>
                <a:srgbClr val="536508">
                  <a:lumMod val="75000"/>
                </a:srgbClr>
              </a:solidFill>
            </a:endParaRP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zh-CN" sz="3200" b="1" dirty="0">
                <a:solidFill>
                  <a:srgbClr val="536508">
                    <a:lumMod val="75000"/>
                  </a:srgbClr>
                </a:solidFill>
              </a:rPr>
              <a:t>Cranberry Sauce</a:t>
            </a: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endParaRPr lang="en-US" altLang="zh-CN" sz="3200" b="1" dirty="0">
              <a:solidFill>
                <a:srgbClr val="536508">
                  <a:lumMod val="75000"/>
                </a:srgbClr>
              </a:solidFill>
            </a:endParaRPr>
          </a:p>
          <a:p>
            <a:pPr marL="1028700" lvl="1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3"/>
              </a:buBlip>
            </a:pPr>
            <a:r>
              <a:rPr lang="en-US" altLang="zh-CN" sz="3200" b="1" dirty="0">
                <a:solidFill>
                  <a:srgbClr val="536508">
                    <a:lumMod val="75000"/>
                  </a:srgbClr>
                </a:solidFill>
              </a:rPr>
              <a:t>Pumpkin Pie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543" y="2876303"/>
            <a:ext cx="1932806" cy="193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551" y="3842706"/>
            <a:ext cx="1614475" cy="128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752" y="2106329"/>
            <a:ext cx="1861304" cy="116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r="16404" b="16663"/>
          <a:stretch/>
        </p:blipFill>
        <p:spPr bwMode="auto">
          <a:xfrm>
            <a:off x="5097753" y="4941168"/>
            <a:ext cx="1640541" cy="134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ts2.mm.bing.net/th?id=I.4991255218160101&amp;pid=15.1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900" y="5281662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57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Thanksgiving Dinner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pic>
        <p:nvPicPr>
          <p:cNvPr id="3074" name="Picture 2" descr="http://ts2.mm.bing.net/th?id=I.4846373117362441&amp;pid=15.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7992888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6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Get up early and put turkey in oven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Family arrives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</p:txBody>
      </p:sp>
      <p:pic>
        <p:nvPicPr>
          <p:cNvPr id="2050" name="Picture 2" descr="http://ts4.mm.bing.net/th?id=I.4559057024451735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26921"/>
            <a:ext cx="2160240" cy="252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729" y="4552066"/>
            <a:ext cx="2485071" cy="180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85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Watch Macy Day Parade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"/>
            <a:ext cx="392392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://ts4.mm.bing.net/th?id=I.4923420543288487&amp;pid=15.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36" y="3370685"/>
            <a:ext cx="4273414" cy="283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7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Daily Activities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432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Eat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Nap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Watch Football</a:t>
            </a:r>
          </a:p>
        </p:txBody>
      </p:sp>
      <p:pic>
        <p:nvPicPr>
          <p:cNvPr id="2052" name="Picture 4" descr="http://ts4.mm.bing.net/th?id=I.4702483141427211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2576681" cy="208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43162"/>
            <a:ext cx="28575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http://ts2.mm.bing.net/th?id=I.4655676582461917&amp;pid=15.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86" y="4515135"/>
            <a:ext cx="3199998" cy="21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1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</a:rPr>
              <a:t>Give Thanks</a:t>
            </a:r>
            <a:endParaRPr lang="zh-TW" altLang="en-US" sz="5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Go around table and say what we are thankful for.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Tx/>
              <a:buBlip>
                <a:blip r:embed="rId2"/>
              </a:buBlip>
            </a:pPr>
            <a:r>
              <a:rPr lang="en-US" altLang="zh-CN" sz="3600" b="1" dirty="0">
                <a:solidFill>
                  <a:srgbClr val="FFFFFF"/>
                </a:solidFill>
              </a:rPr>
              <a:t>What are you thankful for?</a:t>
            </a:r>
          </a:p>
        </p:txBody>
      </p:sp>
      <p:pic>
        <p:nvPicPr>
          <p:cNvPr id="5122" name="Picture 2" descr="http://ts1.mm.bing.net/th?id=I.4954593389773052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229200"/>
            <a:ext cx="192596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2.mm.bing.net/th?id=I.4600632283562217&amp;pid=15.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848" y="0"/>
            <a:ext cx="3654152" cy="412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13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a Thanksgiving Card</a:t>
            </a:r>
            <a:endParaRPr lang="zh-TW" altLang="en-US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Fold the paper</a:t>
            </a: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Trace hand</a:t>
            </a: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Make turkey</a:t>
            </a: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Write poem</a:t>
            </a: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Complete sentence</a:t>
            </a:r>
          </a:p>
          <a:p>
            <a:pPr marL="742950" indent="-7429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zh-CN" sz="3600" b="1" dirty="0">
                <a:solidFill>
                  <a:srgbClr val="FFFFFF"/>
                </a:solidFill>
              </a:rPr>
              <a:t>Color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11528"/>
          <a:stretch/>
        </p:blipFill>
        <p:spPr bwMode="auto">
          <a:xfrm>
            <a:off x="4399420" y="2700720"/>
            <a:ext cx="1517186" cy="147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ts4.mm.bing.net/th?id=I.4842456122329619&amp;pid=15.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40925"/>
            <a:ext cx="1046981" cy="124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416" y="4340505"/>
            <a:ext cx="1644774" cy="110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801" y="5583351"/>
            <a:ext cx="18859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37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 Poem</a:t>
            </a:r>
            <a:endParaRPr lang="zh-TW" altLang="en-US" sz="4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This is not just a turkey,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As you can see.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I made it with my hand, this is a part of me!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I hope you have 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Happy Thanksgiving Day!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Love _________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34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Sentence</a:t>
            </a:r>
            <a:endParaRPr lang="zh-TW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I am thankful for……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mom.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dad.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family.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dog.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teacher.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my friends.</a:t>
            </a:r>
          </a:p>
        </p:txBody>
      </p:sp>
    </p:spTree>
    <p:extLst>
      <p:ext uri="{BB962C8B-B14F-4D97-AF65-F5344CB8AC3E}">
        <p14:creationId xmlns:p14="http://schemas.microsoft.com/office/powerpoint/2010/main" val="381207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Decorate the Thanksgiving Card</a:t>
            </a:r>
            <a:endParaRPr lang="zh-TW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1520" y="1484784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81164" y="1844824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7200" b="1" dirty="0">
              <a:solidFill>
                <a:srgbClr val="536508">
                  <a:lumMod val="50000"/>
                </a:srgb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161" y="1484784"/>
            <a:ext cx="57606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Color/Decorate your card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FFFF"/>
                </a:solidFill>
              </a:rPr>
              <a:t>Read to teacher</a:t>
            </a:r>
          </a:p>
        </p:txBody>
      </p:sp>
      <p:pic>
        <p:nvPicPr>
          <p:cNvPr id="3074" name="Picture 2" descr="http://ts1.mm.bing.net/th?id=I.4944586119250176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444988"/>
            <a:ext cx="2256656" cy="28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 txBox="1">
            <a:spLocks noChangeArrowheads="1"/>
          </p:cNvSpPr>
          <p:nvPr/>
        </p:nvSpPr>
        <p:spPr bwMode="auto">
          <a:xfrm>
            <a:off x="611560" y="1700808"/>
            <a:ext cx="817528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kern="0" dirty="0">
                <a:solidFill>
                  <a:srgbClr val="FFFFFF"/>
                </a:solidFill>
                <a:latin typeface="Tahoma" charset="0"/>
              </a:rPr>
              <a:t>I am thankful for  </a:t>
            </a:r>
            <a:r>
              <a:rPr lang="en-US" sz="9600" b="1" kern="0" dirty="0">
                <a:solidFill>
                  <a:srgbClr val="FFFFFF"/>
                </a:solidFill>
                <a:latin typeface="Tahoma" charset="0"/>
              </a:rPr>
              <a:t>you</a:t>
            </a:r>
            <a:r>
              <a:rPr lang="en-US" sz="6000" b="1" kern="0" dirty="0">
                <a:solidFill>
                  <a:srgbClr val="FFFFFF"/>
                </a:solidFill>
                <a:latin typeface="Tahoma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089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Christmas</a:t>
            </a:r>
            <a:br>
              <a:rPr lang="en-US" dirty="0" smtClean="0"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*December 25</a:t>
            </a:r>
            <a:r>
              <a:rPr lang="en-US" baseline="30000" dirty="0" smtClean="0">
                <a:latin typeface="Comic Sans MS" panose="030F0702030302020204" pitchFamily="66" charset="0"/>
              </a:rPr>
              <a:t>th</a:t>
            </a:r>
            <a:r>
              <a:rPr lang="en-US" dirty="0" smtClean="0">
                <a:latin typeface="Comic Sans MS" panose="030F0702030302020204" pitchFamily="66" charset="0"/>
              </a:rPr>
              <a:t>**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 descr="C:\Documents and Settings\user\Local Settings\Temporary Internet Files\Content.IE5\5ETTLNGZ\MC90041083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174" y="1706578"/>
            <a:ext cx="4208631" cy="377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6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Christmas is a joyful time, where people are giving to others.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Students will enjoy singing fun jingles and ‘being merry’, reading bedtime Christmas stories (</a:t>
            </a:r>
            <a:r>
              <a:rPr lang="en-US" i="1" dirty="0" smtClean="0">
                <a:latin typeface="Comic Sans MS" panose="030F0702030302020204" pitchFamily="66" charset="0"/>
              </a:rPr>
              <a:t>The Night Before Christmas</a:t>
            </a:r>
            <a:r>
              <a:rPr lang="en-US" dirty="0" smtClean="0">
                <a:latin typeface="Comic Sans MS" panose="030F0702030302020204" pitchFamily="66" charset="0"/>
              </a:rPr>
              <a:t>)</a:t>
            </a:r>
          </a:p>
          <a:p>
            <a:endParaRPr lang="en-US" dirty="0" smtClean="0">
              <a:latin typeface="Comic Sans MS" panose="030F0702030302020204" pitchFamily="66" charset="0"/>
            </a:endParaRPr>
          </a:p>
          <a:p>
            <a:r>
              <a:rPr lang="en-US" dirty="0" smtClean="0">
                <a:latin typeface="Comic Sans MS" panose="030F0702030302020204" pitchFamily="66" charset="0"/>
              </a:rPr>
              <a:t>Creating Christmas cards, secret Santa, making Christmas cookies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pic>
        <p:nvPicPr>
          <p:cNvPr id="6146" name="Picture 2" descr="C:\Documents and Settings\user\Local Settings\Temporary Internet Files\Content.IE5\T02WP0VV\MM900283898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0"/>
            <a:ext cx="93345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user\Local Settings\Temporary Internet Files\Content.IE5\YWDYIFOV\MC9004105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-152400"/>
            <a:ext cx="3962400" cy="189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Christmas Vocabulary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Giving, presents, Santa Clause, reindeer, Christmas tree, jingle bells, snow, sleigh, gingerbread man, cookies, milk, holly, wreath, ornaments, snowman, etc.. 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63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21" y="609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Mother’s</a:t>
            </a: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/Father’s Day</a:t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latin typeface="Comic Sans MS" panose="030F0702030302020204" pitchFamily="66" charset="0"/>
              </a:rPr>
              <a:t>**</a:t>
            </a:r>
            <a:r>
              <a:rPr lang="en-US" sz="2700" dirty="0" smtClean="0">
                <a:latin typeface="Comic Sans MS" panose="030F0702030302020204" pitchFamily="66" charset="0"/>
              </a:rPr>
              <a:t>Mom’s day: </a:t>
            </a:r>
            <a:r>
              <a:rPr lang="en-US" sz="2700" b="1" dirty="0" smtClean="0">
                <a:latin typeface="Comic Sans MS" panose="030F0702030302020204" pitchFamily="66" charset="0"/>
              </a:rPr>
              <a:t>2</a:t>
            </a:r>
            <a:r>
              <a:rPr lang="en-US" sz="2700" b="1" baseline="30000" dirty="0" smtClean="0">
                <a:latin typeface="Comic Sans MS" panose="030F0702030302020204" pitchFamily="66" charset="0"/>
              </a:rPr>
              <a:t>nd</a:t>
            </a:r>
            <a:r>
              <a:rPr lang="en-US" sz="2700" b="1" dirty="0" smtClean="0">
                <a:latin typeface="Comic Sans MS" panose="030F0702030302020204" pitchFamily="66" charset="0"/>
              </a:rPr>
              <a:t> Sunday in May</a:t>
            </a:r>
            <a:r>
              <a:rPr lang="en-US" sz="2700" dirty="0" smtClean="0">
                <a:latin typeface="Comic Sans MS" panose="030F0702030302020204" pitchFamily="66" charset="0"/>
              </a:rPr>
              <a:t>, Dad’s day: Sunday, </a:t>
            </a:r>
            <a:r>
              <a:rPr lang="en-US" sz="2700" b="1" dirty="0" smtClean="0">
                <a:latin typeface="Comic Sans MS" panose="030F0702030302020204" pitchFamily="66" charset="0"/>
              </a:rPr>
              <a:t>June 21</a:t>
            </a:r>
            <a:r>
              <a:rPr lang="en-US" sz="2700" b="1" baseline="30000" dirty="0" smtClean="0">
                <a:latin typeface="Comic Sans MS" panose="030F0702030302020204" pitchFamily="66" charset="0"/>
              </a:rPr>
              <a:t>st</a:t>
            </a:r>
            <a:r>
              <a:rPr lang="en-US" sz="2700" b="1" dirty="0" smtClean="0">
                <a:latin typeface="Comic Sans MS" panose="030F0702030302020204" pitchFamily="66" charset="0"/>
              </a:rPr>
              <a:t> </a:t>
            </a:r>
            <a:endParaRPr lang="en-US" sz="27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C:\Documents and Settings\user\Local Settings\Temporary Internet Files\Content.IE5\5ETTLNGZ\MC90005720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550" y="4648200"/>
            <a:ext cx="1602943" cy="182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21" y="2362200"/>
            <a:ext cx="2133600" cy="1600200"/>
          </a:xfrm>
        </p:spPr>
      </p:pic>
    </p:spTree>
    <p:extLst>
      <p:ext uri="{BB962C8B-B14F-4D97-AF65-F5344CB8AC3E}">
        <p14:creationId xmlns:p14="http://schemas.microsoft.com/office/powerpoint/2010/main" val="7445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1618887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Comic Sans MS" panose="030F0702030302020204" pitchFamily="66" charset="0"/>
              </a:rPr>
              <a:t>Every family is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different</a:t>
            </a:r>
            <a:r>
              <a:rPr lang="en-US" b="1" dirty="0" smtClean="0">
                <a:latin typeface="Comic Sans MS" panose="030F0702030302020204" pitchFamily="66" charset="0"/>
              </a:rPr>
              <a:t>…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6146" name="Picture 2" descr="C:\Documents and Settings\user\Local Settings\Temporary Internet Files\Content.IE5\SJP31PDH\MP90044648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21" y="3807178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711" y="2552700"/>
            <a:ext cx="2514600" cy="2514600"/>
          </a:xfrm>
          <a:prstGeom prst="rect">
            <a:avLst/>
          </a:prstGeom>
        </p:spPr>
      </p:pic>
      <p:pic>
        <p:nvPicPr>
          <p:cNvPr id="6148" name="Picture 4" descr="C:\Documents and Settings\user\Local Settings\Temporary Internet Files\Content.IE5\QGC3HQ8M\MP900309163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7990">
            <a:off x="4061358" y="4351249"/>
            <a:ext cx="2667000" cy="17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Documents and Settings\user\Local Settings\Temporary Internet Files\Content.IE5\SJP31PDH\MP900446484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411" y="4625622"/>
            <a:ext cx="1473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Documents and Settings\user\Local Settings\Temporary Internet Files\Content.IE5\QGC3HQ8M\MP900430642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"/>
            <a:ext cx="2381250" cy="158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7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Websites!!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http://www.eslgamesplus.com/christmas-vocabulary-memory-game-for-esl/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https://www.teachervision.com/december-holidays/teacher-resources/6609.html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http://pbskids.org/whiteboard/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Any questions??!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8194" name="Picture 2" descr="C:\Documents and Settings\user\Local Settings\Temporary Internet Files\Content.IE5\YWDYIFOV\MM90028387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86200"/>
            <a:ext cx="1841693" cy="26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4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anksgiving pp">
  <a:themeElements>
    <a:clrScheme name="template 11">
      <a:dk1>
        <a:srgbClr val="4D4D4D"/>
      </a:dk1>
      <a:lt1>
        <a:srgbClr val="FFFFFF"/>
      </a:lt1>
      <a:dk2>
        <a:srgbClr val="000000"/>
      </a:dk2>
      <a:lt2>
        <a:srgbClr val="582302"/>
      </a:lt2>
      <a:accent1>
        <a:srgbClr val="E77619"/>
      </a:accent1>
      <a:accent2>
        <a:srgbClr val="5D700A"/>
      </a:accent2>
      <a:accent3>
        <a:srgbClr val="FFFFFF"/>
      </a:accent3>
      <a:accent4>
        <a:srgbClr val="404040"/>
      </a:accent4>
      <a:accent5>
        <a:srgbClr val="F1BDAB"/>
      </a:accent5>
      <a:accent6>
        <a:srgbClr val="536508"/>
      </a:accent6>
      <a:hlink>
        <a:srgbClr val="C25318"/>
      </a:hlink>
      <a:folHlink>
        <a:srgbClr val="FFDD99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1">
        <a:dk1>
          <a:srgbClr val="111111"/>
        </a:dk1>
        <a:lt1>
          <a:srgbClr val="FFFFFF"/>
        </a:lt1>
        <a:dk2>
          <a:srgbClr val="000000"/>
        </a:dk2>
        <a:lt2>
          <a:srgbClr val="FF6600"/>
        </a:lt2>
        <a:accent1>
          <a:srgbClr val="FF8001"/>
        </a:accent1>
        <a:accent2>
          <a:srgbClr val="D31908"/>
        </a:accent2>
        <a:accent3>
          <a:srgbClr val="FFFFFF"/>
        </a:accent3>
        <a:accent4>
          <a:srgbClr val="0D0D0D"/>
        </a:accent4>
        <a:accent5>
          <a:srgbClr val="FFC0AA"/>
        </a:accent5>
        <a:accent6>
          <a:srgbClr val="BF1606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C5780F"/>
        </a:lt2>
        <a:accent1>
          <a:srgbClr val="BE3600"/>
        </a:accent1>
        <a:accent2>
          <a:srgbClr val="FEA405"/>
        </a:accent2>
        <a:accent3>
          <a:srgbClr val="FFFFFF"/>
        </a:accent3>
        <a:accent4>
          <a:srgbClr val="404040"/>
        </a:accent4>
        <a:accent5>
          <a:srgbClr val="DBAEAA"/>
        </a:accent5>
        <a:accent6>
          <a:srgbClr val="E69404"/>
        </a:accent6>
        <a:hlink>
          <a:srgbClr val="F4BA5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570301"/>
        </a:lt2>
        <a:accent1>
          <a:srgbClr val="D37E00"/>
        </a:accent1>
        <a:accent2>
          <a:srgbClr val="F5CB03"/>
        </a:accent2>
        <a:accent3>
          <a:srgbClr val="FFFFFF"/>
        </a:accent3>
        <a:accent4>
          <a:srgbClr val="404040"/>
        </a:accent4>
        <a:accent5>
          <a:srgbClr val="E6C0AA"/>
        </a:accent5>
        <a:accent6>
          <a:srgbClr val="DEB802"/>
        </a:accent6>
        <a:hlink>
          <a:srgbClr val="D860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713C0C"/>
        </a:lt2>
        <a:accent1>
          <a:srgbClr val="E4B058"/>
        </a:accent1>
        <a:accent2>
          <a:srgbClr val="FDD912"/>
        </a:accent2>
        <a:accent3>
          <a:srgbClr val="FFFFFF"/>
        </a:accent3>
        <a:accent4>
          <a:srgbClr val="404040"/>
        </a:accent4>
        <a:accent5>
          <a:srgbClr val="EFD4B4"/>
        </a:accent5>
        <a:accent6>
          <a:srgbClr val="E5C40F"/>
        </a:accent6>
        <a:hlink>
          <a:srgbClr val="E063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370200"/>
        </a:lt2>
        <a:accent1>
          <a:srgbClr val="7D0A01"/>
        </a:accent1>
        <a:accent2>
          <a:srgbClr val="CA6900"/>
        </a:accent2>
        <a:accent3>
          <a:srgbClr val="FFFFFF"/>
        </a:accent3>
        <a:accent4>
          <a:srgbClr val="404040"/>
        </a:accent4>
        <a:accent5>
          <a:srgbClr val="BFAAAA"/>
        </a:accent5>
        <a:accent6>
          <a:srgbClr val="B75E00"/>
        </a:accent6>
        <a:hlink>
          <a:srgbClr val="E8A64E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9D4719"/>
        </a:lt2>
        <a:accent1>
          <a:srgbClr val="FC5C01"/>
        </a:accent1>
        <a:accent2>
          <a:srgbClr val="CD6724"/>
        </a:accent2>
        <a:accent3>
          <a:srgbClr val="FFFFFF"/>
        </a:accent3>
        <a:accent4>
          <a:srgbClr val="404040"/>
        </a:accent4>
        <a:accent5>
          <a:srgbClr val="FDB5AA"/>
        </a:accent5>
        <a:accent6>
          <a:srgbClr val="BA5D20"/>
        </a:accent6>
        <a:hlink>
          <a:srgbClr val="F79F0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582302"/>
        </a:lt2>
        <a:accent1>
          <a:srgbClr val="E77619"/>
        </a:accent1>
        <a:accent2>
          <a:srgbClr val="5D700A"/>
        </a:accent2>
        <a:accent3>
          <a:srgbClr val="FFFFFF"/>
        </a:accent3>
        <a:accent4>
          <a:srgbClr val="404040"/>
        </a:accent4>
        <a:accent5>
          <a:srgbClr val="F1BDAB"/>
        </a:accent5>
        <a:accent6>
          <a:srgbClr val="536508"/>
        </a:accent6>
        <a:hlink>
          <a:srgbClr val="C25318"/>
        </a:hlink>
        <a:folHlink>
          <a:srgbClr val="FFDD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409</Words>
  <Application>Microsoft Office PowerPoint</Application>
  <PresentationFormat>如螢幕大小 (4:3)</PresentationFormat>
  <Paragraphs>134</Paragraphs>
  <Slides>41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6</vt:i4>
      </vt:variant>
      <vt:variant>
        <vt:lpstr>投影片標題</vt:lpstr>
      </vt:variant>
      <vt:variant>
        <vt:i4>41</vt:i4>
      </vt:variant>
    </vt:vector>
  </HeadingPairs>
  <TitlesOfParts>
    <vt:vector size="47" baseType="lpstr">
      <vt:lpstr>Office Theme</vt:lpstr>
      <vt:lpstr>thanksgiving pp</vt:lpstr>
      <vt:lpstr>1_Office Theme</vt:lpstr>
      <vt:lpstr>2_Office Theme</vt:lpstr>
      <vt:lpstr>Default Design</vt:lpstr>
      <vt:lpstr>3_Office Theme</vt:lpstr>
      <vt:lpstr>Session 1  Festivals</vt:lpstr>
      <vt:lpstr>Halloween **October 31st**</vt:lpstr>
      <vt:lpstr>Happy Halloween!</vt:lpstr>
      <vt:lpstr>monster</vt:lpstr>
      <vt:lpstr>ghost </vt:lpstr>
      <vt:lpstr>vampire</vt:lpstr>
      <vt:lpstr>skeleton</vt:lpstr>
      <vt:lpstr>Five Little Pumpkins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Thanksgiving **November 28th**</vt:lpstr>
      <vt:lpstr>Thanksgiving </vt:lpstr>
      <vt:lpstr>PowerPoint 簡報</vt:lpstr>
      <vt:lpstr>Thanksgiving</vt:lpstr>
      <vt:lpstr>Family</vt:lpstr>
      <vt:lpstr>Food</vt:lpstr>
      <vt:lpstr>Thanksgiving Dinner</vt:lpstr>
      <vt:lpstr>Daily Activities</vt:lpstr>
      <vt:lpstr>Daily Activities</vt:lpstr>
      <vt:lpstr>Daily Activities</vt:lpstr>
      <vt:lpstr>Give Thanks</vt:lpstr>
      <vt:lpstr>Make a Thanksgiving Card</vt:lpstr>
      <vt:lpstr>Copy Poem</vt:lpstr>
      <vt:lpstr>Complete Sentence</vt:lpstr>
      <vt:lpstr>Decorate the Thanksgiving Card</vt:lpstr>
      <vt:lpstr>PowerPoint 簡報</vt:lpstr>
      <vt:lpstr>Christmas *December 25th**</vt:lpstr>
      <vt:lpstr>PowerPoint 簡報</vt:lpstr>
      <vt:lpstr>Christmas Vocabulary</vt:lpstr>
      <vt:lpstr>Mother’s/Father’s Day **Mom’s day: 2nd Sunday in May, Dad’s day: Sunday, June 21st </vt:lpstr>
      <vt:lpstr>Every family is different…</vt:lpstr>
      <vt:lpstr>Websites!!</vt:lpstr>
      <vt:lpstr>Any questions??! 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微軟用戶</cp:lastModifiedBy>
  <cp:revision>11</cp:revision>
  <dcterms:created xsi:type="dcterms:W3CDTF">2014-10-29T04:34:46Z</dcterms:created>
  <dcterms:modified xsi:type="dcterms:W3CDTF">2014-10-31T06:32:00Z</dcterms:modified>
</cp:coreProperties>
</file>