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9601200" cy="12801600" type="A3"/>
  <p:notesSz cx="6797675" cy="987425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009" userDrawn="1">
          <p15:clr>
            <a:srgbClr val="A4A3A4"/>
          </p15:clr>
        </p15:guide>
        <p15:guide id="2" pos="3047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17375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等深淺樣式 2 - 輔色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4" autoAdjust="0"/>
    <p:restoredTop sz="98438" autoAdjust="0"/>
  </p:normalViewPr>
  <p:slideViewPr>
    <p:cSldViewPr snapToGrid="0" showGuides="1">
      <p:cViewPr varScale="1">
        <p:scale>
          <a:sx n="58" d="100"/>
          <a:sy n="58" d="100"/>
        </p:scale>
        <p:origin x="3096" y="102"/>
      </p:cViewPr>
      <p:guideLst>
        <p:guide orient="horz" pos="4009"/>
        <p:guide pos="3047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0090" y="2095078"/>
            <a:ext cx="8161020" cy="4456853"/>
          </a:xfrm>
        </p:spPr>
        <p:txBody>
          <a:bodyPr anchor="b"/>
          <a:lstStyle>
            <a:lvl1pPr algn="ctr"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00150" y="6723804"/>
            <a:ext cx="7200900" cy="3090756"/>
          </a:xfrm>
        </p:spPr>
        <p:txBody>
          <a:bodyPr/>
          <a:lstStyle>
            <a:lvl1pPr marL="0" indent="0" algn="ctr">
              <a:buNone/>
              <a:defRPr sz="2520"/>
            </a:lvl1pPr>
            <a:lvl2pPr marL="480060" indent="0" algn="ctr">
              <a:buNone/>
              <a:defRPr sz="2100"/>
            </a:lvl2pPr>
            <a:lvl3pPr marL="960120" indent="0" algn="ctr">
              <a:buNone/>
              <a:defRPr sz="1890"/>
            </a:lvl3pPr>
            <a:lvl4pPr marL="1440180" indent="0" algn="ctr">
              <a:buNone/>
              <a:defRPr sz="1680"/>
            </a:lvl4pPr>
            <a:lvl5pPr marL="1920240" indent="0" algn="ctr">
              <a:buNone/>
              <a:defRPr sz="1680"/>
            </a:lvl5pPr>
            <a:lvl6pPr marL="2400300" indent="0" algn="ctr">
              <a:buNone/>
              <a:defRPr sz="1680"/>
            </a:lvl6pPr>
            <a:lvl7pPr marL="2880360" indent="0" algn="ctr">
              <a:buNone/>
              <a:defRPr sz="1680"/>
            </a:lvl7pPr>
            <a:lvl8pPr marL="3360420" indent="0" algn="ctr">
              <a:buNone/>
              <a:defRPr sz="1680"/>
            </a:lvl8pPr>
            <a:lvl9pPr marL="3840480" indent="0" algn="ctr">
              <a:buNone/>
              <a:defRPr sz="1680"/>
            </a:lvl9pPr>
          </a:lstStyle>
          <a:p>
            <a:r>
              <a:rPr lang="zh-TW" altLang="en-US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923548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036943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55082" y="3191514"/>
            <a:ext cx="8281035" cy="5325109"/>
          </a:xfrm>
        </p:spPr>
        <p:txBody>
          <a:bodyPr anchor="b"/>
          <a:lstStyle>
            <a:lvl1pPr>
              <a:defRPr sz="63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5082" y="8567000"/>
            <a:ext cx="8281035" cy="2800349"/>
          </a:xfrm>
        </p:spPr>
        <p:txBody>
          <a:bodyPr/>
          <a:lstStyle>
            <a:lvl1pPr marL="0" indent="0">
              <a:buNone/>
              <a:defRPr sz="2520">
                <a:solidFill>
                  <a:schemeClr val="tx1"/>
                </a:solidFill>
              </a:defRPr>
            </a:lvl1pPr>
            <a:lvl2pPr marL="480060" indent="0">
              <a:buNone/>
              <a:defRPr sz="2100">
                <a:solidFill>
                  <a:schemeClr val="tx1">
                    <a:tint val="75000"/>
                  </a:schemeClr>
                </a:solidFill>
              </a:defRPr>
            </a:lvl2pPr>
            <a:lvl3pPr marL="960120" indent="0">
              <a:buNone/>
              <a:defRPr sz="1890">
                <a:solidFill>
                  <a:schemeClr val="tx1">
                    <a:tint val="75000"/>
                  </a:schemeClr>
                </a:solidFill>
              </a:defRPr>
            </a:lvl3pPr>
            <a:lvl4pPr marL="14401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4pPr>
            <a:lvl5pPr marL="192024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5pPr>
            <a:lvl6pPr marL="240030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6pPr>
            <a:lvl7pPr marL="288036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7pPr>
            <a:lvl8pPr marL="336042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8pPr>
            <a:lvl9pPr marL="3840480" indent="0">
              <a:buNone/>
              <a:defRPr sz="168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754574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60083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60608" y="3407833"/>
            <a:ext cx="4080510" cy="81224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1392162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681570"/>
            <a:ext cx="8281035" cy="2474384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1334" y="3138171"/>
            <a:ext cx="4061757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1334" y="4676140"/>
            <a:ext cx="4061757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60608" y="3138171"/>
            <a:ext cx="4081761" cy="1537969"/>
          </a:xfrm>
        </p:spPr>
        <p:txBody>
          <a:bodyPr anchor="b"/>
          <a:lstStyle>
            <a:lvl1pPr marL="0" indent="0">
              <a:buNone/>
              <a:defRPr sz="2520" b="1"/>
            </a:lvl1pPr>
            <a:lvl2pPr marL="480060" indent="0">
              <a:buNone/>
              <a:defRPr sz="2100" b="1"/>
            </a:lvl2pPr>
            <a:lvl3pPr marL="960120" indent="0">
              <a:buNone/>
              <a:defRPr sz="1890" b="1"/>
            </a:lvl3pPr>
            <a:lvl4pPr marL="1440180" indent="0">
              <a:buNone/>
              <a:defRPr sz="1680" b="1"/>
            </a:lvl4pPr>
            <a:lvl5pPr marL="1920240" indent="0">
              <a:buNone/>
              <a:defRPr sz="1680" b="1"/>
            </a:lvl5pPr>
            <a:lvl6pPr marL="2400300" indent="0">
              <a:buNone/>
              <a:defRPr sz="1680" b="1"/>
            </a:lvl6pPr>
            <a:lvl7pPr marL="2880360" indent="0">
              <a:buNone/>
              <a:defRPr sz="1680" b="1"/>
            </a:lvl7pPr>
            <a:lvl8pPr marL="3360420" indent="0">
              <a:buNone/>
              <a:defRPr sz="1680" b="1"/>
            </a:lvl8pPr>
            <a:lvl9pPr marL="3840480" indent="0">
              <a:buNone/>
              <a:defRPr sz="168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60608" y="4676140"/>
            <a:ext cx="4081761" cy="687789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9672809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193725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0251818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81760" y="1843196"/>
            <a:ext cx="4860608" cy="9097433"/>
          </a:xfrm>
        </p:spPr>
        <p:txBody>
          <a:bodyPr/>
          <a:lstStyle>
            <a:lvl1pPr>
              <a:defRPr sz="3360"/>
            </a:lvl1pPr>
            <a:lvl2pPr>
              <a:defRPr sz="2940"/>
            </a:lvl2pPr>
            <a:lvl3pPr>
              <a:defRPr sz="2520"/>
            </a:lvl3pPr>
            <a:lvl4pPr>
              <a:defRPr sz="2100"/>
            </a:lvl4pPr>
            <a:lvl5pPr>
              <a:defRPr sz="2100"/>
            </a:lvl5pPr>
            <a:lvl6pPr>
              <a:defRPr sz="2100"/>
            </a:lvl6pPr>
            <a:lvl7pPr>
              <a:defRPr sz="2100"/>
            </a:lvl7pPr>
            <a:lvl8pPr>
              <a:defRPr sz="2100"/>
            </a:lvl8pPr>
            <a:lvl9pPr>
              <a:defRPr sz="21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27082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1333" y="853440"/>
            <a:ext cx="3096637" cy="2987040"/>
          </a:xfrm>
        </p:spPr>
        <p:txBody>
          <a:bodyPr anchor="b"/>
          <a:lstStyle>
            <a:lvl1pPr>
              <a:defRPr sz="336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081760" y="1843196"/>
            <a:ext cx="4860608" cy="9097433"/>
          </a:xfrm>
        </p:spPr>
        <p:txBody>
          <a:bodyPr anchor="t"/>
          <a:lstStyle>
            <a:lvl1pPr marL="0" indent="0">
              <a:buNone/>
              <a:defRPr sz="3360"/>
            </a:lvl1pPr>
            <a:lvl2pPr marL="480060" indent="0">
              <a:buNone/>
              <a:defRPr sz="2940"/>
            </a:lvl2pPr>
            <a:lvl3pPr marL="960120" indent="0">
              <a:buNone/>
              <a:defRPr sz="2520"/>
            </a:lvl3pPr>
            <a:lvl4pPr marL="1440180" indent="0">
              <a:buNone/>
              <a:defRPr sz="2100"/>
            </a:lvl4pPr>
            <a:lvl5pPr marL="1920240" indent="0">
              <a:buNone/>
              <a:defRPr sz="2100"/>
            </a:lvl5pPr>
            <a:lvl6pPr marL="2400300" indent="0">
              <a:buNone/>
              <a:defRPr sz="2100"/>
            </a:lvl6pPr>
            <a:lvl7pPr marL="2880360" indent="0">
              <a:buNone/>
              <a:defRPr sz="2100"/>
            </a:lvl7pPr>
            <a:lvl8pPr marL="3360420" indent="0">
              <a:buNone/>
              <a:defRPr sz="2100"/>
            </a:lvl8pPr>
            <a:lvl9pPr marL="3840480" indent="0">
              <a:buNone/>
              <a:defRPr sz="21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1333" y="3840480"/>
            <a:ext cx="3096637" cy="7114964"/>
          </a:xfrm>
        </p:spPr>
        <p:txBody>
          <a:bodyPr/>
          <a:lstStyle>
            <a:lvl1pPr marL="0" indent="0">
              <a:buNone/>
              <a:defRPr sz="1680"/>
            </a:lvl1pPr>
            <a:lvl2pPr marL="480060" indent="0">
              <a:buNone/>
              <a:defRPr sz="1470"/>
            </a:lvl2pPr>
            <a:lvl3pPr marL="960120" indent="0">
              <a:buNone/>
              <a:defRPr sz="1260"/>
            </a:lvl3pPr>
            <a:lvl4pPr marL="1440180" indent="0">
              <a:buNone/>
              <a:defRPr sz="1050"/>
            </a:lvl4pPr>
            <a:lvl5pPr marL="1920240" indent="0">
              <a:buNone/>
              <a:defRPr sz="1050"/>
            </a:lvl5pPr>
            <a:lvl6pPr marL="2400300" indent="0">
              <a:buNone/>
              <a:defRPr sz="1050"/>
            </a:lvl6pPr>
            <a:lvl7pPr marL="2880360" indent="0">
              <a:buNone/>
              <a:defRPr sz="1050"/>
            </a:lvl7pPr>
            <a:lvl8pPr marL="3360420" indent="0">
              <a:buNone/>
              <a:defRPr sz="1050"/>
            </a:lvl8pPr>
            <a:lvl9pPr marL="3840480" indent="0">
              <a:buNone/>
              <a:defRPr sz="105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2175143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18597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70859" y="681567"/>
            <a:ext cx="2070259" cy="10848764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60083" y="681567"/>
            <a:ext cx="6090761" cy="10848764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71535977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60083" y="681570"/>
            <a:ext cx="8281035" cy="247438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0083" y="3407833"/>
            <a:ext cx="8281035" cy="81224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60083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F2E853B-09C1-433F-AB43-D7845C304872}" type="datetimeFigureOut">
              <a:rPr lang="zh-TW" altLang="en-US" smtClean="0"/>
              <a:t>2025/9/18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80398" y="11865189"/>
            <a:ext cx="3240405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0848" y="11865189"/>
            <a:ext cx="2160270" cy="68156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6CB74C-9533-4F3B-BE51-12303EE3CACF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44203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60120" rtl="0" eaLnBrk="1" latinLnBrk="0" hangingPunct="1">
        <a:lnSpc>
          <a:spcPct val="90000"/>
        </a:lnSpc>
        <a:spcBef>
          <a:spcPct val="0"/>
        </a:spcBef>
        <a:buNone/>
        <a:defRPr sz="462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0030" indent="-240030" algn="l" defTabSz="960120" rtl="0" eaLnBrk="1" latinLnBrk="0" hangingPunct="1">
        <a:lnSpc>
          <a:spcPct val="90000"/>
        </a:lnSpc>
        <a:spcBef>
          <a:spcPts val="1050"/>
        </a:spcBef>
        <a:buFont typeface="Arial" panose="020B0604020202020204" pitchFamily="34" charset="0"/>
        <a:buChar char="•"/>
        <a:defRPr sz="2940" kern="1200">
          <a:solidFill>
            <a:schemeClr val="tx1"/>
          </a:solidFill>
          <a:latin typeface="+mn-lt"/>
          <a:ea typeface="+mn-ea"/>
          <a:cs typeface="+mn-cs"/>
        </a:defRPr>
      </a:lvl1pPr>
      <a:lvl2pPr marL="7200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520" kern="1200">
          <a:solidFill>
            <a:schemeClr val="tx1"/>
          </a:solidFill>
          <a:latin typeface="+mn-lt"/>
          <a:ea typeface="+mn-ea"/>
          <a:cs typeface="+mn-cs"/>
        </a:defRPr>
      </a:lvl2pPr>
      <a:lvl3pPr marL="12001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6802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216027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64033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312039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4080510" indent="-240030" algn="l" defTabSz="960120" rtl="0" eaLnBrk="1" latinLnBrk="0" hangingPunct="1">
        <a:lnSpc>
          <a:spcPct val="90000"/>
        </a:lnSpc>
        <a:spcBef>
          <a:spcPts val="525"/>
        </a:spcBef>
        <a:buFont typeface="Arial" panose="020B0604020202020204" pitchFamily="34" charset="0"/>
        <a:buChar char="•"/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1pPr>
      <a:lvl2pPr marL="4800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2pPr>
      <a:lvl3pPr marL="9601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3pPr>
      <a:lvl4pPr marL="14401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4pPr>
      <a:lvl5pPr marL="192024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5pPr>
      <a:lvl6pPr marL="240030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6pPr>
      <a:lvl7pPr marL="288036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7pPr>
      <a:lvl8pPr marL="336042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8pPr>
      <a:lvl9pPr marL="3840480" algn="l" defTabSz="960120" rtl="0" eaLnBrk="1" latinLnBrk="0" hangingPunct="1">
        <a:defRPr sz="189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png"/><Relationship Id="rId12" Type="http://schemas.openxmlformats.org/officeDocument/2006/relationships/image" Target="../media/image11.jpe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5" Type="http://schemas.openxmlformats.org/officeDocument/2006/relationships/image" Target="../media/image14.png"/><Relationship Id="rId10" Type="http://schemas.openxmlformats.org/officeDocument/2006/relationships/image" Target="../media/image9.jpeg"/><Relationship Id="rId4" Type="http://schemas.openxmlformats.org/officeDocument/2006/relationships/image" Target="../media/image3.png"/><Relationship Id="rId9" Type="http://schemas.openxmlformats.org/officeDocument/2006/relationships/image" Target="../media/image8.jpe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C:\Users\Administrator\Desktop\未命名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186" y="1203998"/>
            <a:ext cx="7104014" cy="10380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圖片 65" descr="澎湖456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580" t="29166" r="34528" b="43750"/>
          <a:stretch>
            <a:fillRect/>
          </a:stretch>
        </p:blipFill>
        <p:spPr bwMode="auto">
          <a:xfrm>
            <a:off x="2577196" y="1257774"/>
            <a:ext cx="1164598" cy="11973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4" name="表格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83358848"/>
              </p:ext>
            </p:extLst>
          </p:nvPr>
        </p:nvGraphicFramePr>
        <p:xfrm>
          <a:off x="4" y="153"/>
          <a:ext cx="9601200" cy="119254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1200">
                  <a:extLst>
                    <a:ext uri="{9D8B030D-6E8A-4147-A177-3AD203B41FA5}">
                      <a16:colId xmlns:a16="http://schemas.microsoft.com/office/drawing/2014/main" val="1744004936"/>
                    </a:ext>
                  </a:extLst>
                </a:gridCol>
              </a:tblGrid>
              <a:tr h="1192543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4000" dirty="0">
                          <a:solidFill>
                            <a:schemeClr val="bg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澎湖縣湖西鄉潭邊村簡易疏散避難圖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7375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5130935"/>
                  </a:ext>
                </a:extLst>
              </a:tr>
            </a:tbl>
          </a:graphicData>
        </a:graphic>
      </p:graphicFrame>
      <p:graphicFrame>
        <p:nvGraphicFramePr>
          <p:cNvPr id="5" name="表格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7227959"/>
              </p:ext>
            </p:extLst>
          </p:nvPr>
        </p:nvGraphicFramePr>
        <p:xfrm>
          <a:off x="1" y="1188873"/>
          <a:ext cx="2481944" cy="104346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1944">
                  <a:extLst>
                    <a:ext uri="{9D8B030D-6E8A-4147-A177-3AD203B41FA5}">
                      <a16:colId xmlns:a16="http://schemas.microsoft.com/office/drawing/2014/main" val="389277448"/>
                    </a:ext>
                  </a:extLst>
                </a:gridCol>
              </a:tblGrid>
              <a:tr h="419834"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20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防 災 資 訊 表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2670689"/>
                  </a:ext>
                </a:extLst>
              </a:tr>
              <a:tr h="304062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潭邊村基本資料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4548126"/>
                  </a:ext>
                </a:extLst>
              </a:tr>
              <a:tr h="304062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總人口數</a:t>
                      </a:r>
                      <a:r>
                        <a:rPr lang="zh-TW" altLang="en-US" sz="1400" b="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：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332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99741734"/>
                  </a:ext>
                </a:extLst>
              </a:tr>
              <a:tr h="304062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災害通報單位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人員</a:t>
                      </a:r>
                      <a:r>
                        <a:rPr lang="en-US" altLang="zh-TW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9708363"/>
                  </a:ext>
                </a:extLst>
              </a:tr>
              <a:tr h="2098031">
                <a:tc>
                  <a:txBody>
                    <a:bodyPr/>
                    <a:lstStyle/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澎湖縣災害應變中心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:06-9277619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2.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湖西鄉災害應變中心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:06-9921731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3.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潭邊村村長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曾國欣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:0937-604-505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:06-9211262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沙港派出所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:06-9210779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5.</a:t>
                      </a: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湖西消防分隊</a:t>
                      </a:r>
                    </a:p>
                    <a:p>
                      <a:pPr marL="0" indent="0" algn="l" eaLnBrk="1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buFont typeface="+mj-lt"/>
                        <a:buNone/>
                      </a:pPr>
                      <a:r>
                        <a:rPr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電話</a:t>
                      </a:r>
                      <a:r>
                        <a:rPr lang="en-US" altLang="zh-TW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:06-9921119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87769723"/>
                  </a:ext>
                </a:extLst>
              </a:tr>
              <a:tr h="304062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避難原則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5997284"/>
                  </a:ext>
                </a:extLst>
              </a:tr>
              <a:tr h="1185844">
                <a:tc>
                  <a:txBody>
                    <a:bodyPr/>
                    <a:lstStyle/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水災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遠離低窪地區或前往避難收容處所。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震災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前往開放空間或避難收容處所。</a:t>
                      </a:r>
                    </a:p>
                    <a:p>
                      <a:pPr marL="128588" indent="-128588" algn="just" eaLnBrk="1" hangingPunct="1">
                        <a:spcBef>
                          <a:spcPct val="0"/>
                        </a:spcBef>
                        <a:buFont typeface="+mj-lt"/>
                        <a:buAutoNum type="arabicPeriod"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遠離沿海低窪地區，前往就近高地避難。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41450117"/>
                  </a:ext>
                </a:extLst>
              </a:tr>
              <a:tr h="304062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4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6508079"/>
                  </a:ext>
                </a:extLst>
              </a:tr>
              <a:tr h="939907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鼎灣村附近空地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海嘯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:2000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:500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5300454"/>
                  </a:ext>
                </a:extLst>
              </a:tr>
              <a:tr h="1121886">
                <a:tc>
                  <a:txBody>
                    <a:bodyPr/>
                    <a:lstStyle/>
                    <a:p>
                      <a:pPr algn="just">
                        <a:lnSpc>
                          <a:spcPct val="80000"/>
                        </a:lnSpc>
                        <a:defRPr/>
                      </a:pP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81624504"/>
                  </a:ext>
                </a:extLst>
              </a:tr>
              <a:tr h="1667100">
                <a:tc>
                  <a:txBody>
                    <a:bodyPr/>
                    <a:lstStyle/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地點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潭邊社區活動中心</a:t>
                      </a:r>
                    </a:p>
                    <a:p>
                      <a:pPr marL="0" marR="0" lvl="0" indent="0" algn="just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適用災害</a:t>
                      </a:r>
                      <a:r>
                        <a:rPr lang="en-US" altLang="zh-TW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風災、水災、震災</a:t>
                      </a:r>
                      <a:endParaRPr lang="en-US" altLang="zh-TW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樓層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:1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層樓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面積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:210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平方公尺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臨時收容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:50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中長期收容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:35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人</a:t>
                      </a: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地址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湖西鄉潭邊村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47-1</a:t>
                      </a: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號</a:t>
                      </a:r>
                      <a:endParaRPr lang="en-US" altLang="zh-TW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lnSpc>
                          <a:spcPct val="100000"/>
                        </a:lnSpc>
                        <a:defRPr/>
                      </a:pPr>
                      <a:r>
                        <a:rPr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電話</a:t>
                      </a:r>
                      <a:r>
                        <a:rPr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:06-9213710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2495462"/>
                  </a:ext>
                </a:extLst>
              </a:tr>
              <a:tr h="1107502">
                <a:tc>
                  <a:txBody>
                    <a:bodyPr/>
                    <a:lstStyle/>
                    <a:p>
                      <a:pPr algn="just" eaLnBrk="1" hangingPunct="1">
                        <a:lnSpc>
                          <a:spcPct val="80000"/>
                        </a:lnSpc>
                        <a:spcBef>
                          <a:spcPct val="0"/>
                        </a:spcBef>
                        <a:buFontTx/>
                        <a:buNone/>
                        <a:defRPr/>
                      </a:pPr>
                      <a:endParaRPr lang="en-US" altLang="zh-TW" sz="10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2260515"/>
                  </a:ext>
                </a:extLst>
              </a:tr>
              <a:tr h="362545"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湖西鄉公所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114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年</a:t>
                      </a:r>
                      <a:r>
                        <a:rPr kumimoji="0" lang="en-US" altLang="zh-TW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09</a:t>
                      </a: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月製作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9765497"/>
                  </a:ext>
                </a:extLst>
              </a:tr>
            </a:tbl>
          </a:graphicData>
        </a:graphic>
      </p:graphicFrame>
      <p:graphicFrame>
        <p:nvGraphicFramePr>
          <p:cNvPr id="6" name="表格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5956042"/>
              </p:ext>
            </p:extLst>
          </p:nvPr>
        </p:nvGraphicFramePr>
        <p:xfrm>
          <a:off x="2" y="11611833"/>
          <a:ext cx="9601202" cy="1188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2">
                  <a:extLst>
                    <a:ext uri="{9D8B030D-6E8A-4147-A177-3AD203B41FA5}">
                      <a16:colId xmlns:a16="http://schemas.microsoft.com/office/drawing/2014/main" val="1254512163"/>
                    </a:ext>
                  </a:extLst>
                </a:gridCol>
                <a:gridCol w="2215167">
                  <a:extLst>
                    <a:ext uri="{9D8B030D-6E8A-4147-A177-3AD203B41FA5}">
                      <a16:colId xmlns:a16="http://schemas.microsoft.com/office/drawing/2014/main" val="2187642939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237506941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2340091">
                  <a:extLst>
                    <a:ext uri="{9D8B030D-6E8A-4147-A177-3AD203B41FA5}">
                      <a16:colId xmlns:a16="http://schemas.microsoft.com/office/drawing/2014/main" val="1923843585"/>
                    </a:ext>
                  </a:extLst>
                </a:gridCol>
              </a:tblGrid>
              <a:tr h="303180">
                <a:tc rowSpan="4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圖例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標示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/>
                      <a:r>
                        <a:rPr lang="zh-TW" altLang="en-US" sz="1800" dirty="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設施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>
                        <a:lumMod val="8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zh-TW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zh-TW" altLang="en-U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50696190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疏散避難方向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        室內避難收容處所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公園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醫療單位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01896364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易淹水地區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室外避難處所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警察單位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93218227"/>
                  </a:ext>
                </a:extLst>
              </a:tr>
              <a:tr h="227385">
                <a:tc vMerge="1">
                  <a:txBody>
                    <a:bodyPr/>
                    <a:lstStyle/>
                    <a:p>
                      <a:endParaRPr lang="zh-TW" alt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持續觀察地區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601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dirty="0">
                          <a:solidFill>
                            <a:srgbClr val="000000"/>
                          </a:solidFill>
                          <a:latin typeface="Times New Roman" panose="02020603050405020304" pitchFamily="18" charset="0"/>
                          <a:ea typeface="微軟正黑體" panose="020B0604030504040204" pitchFamily="34" charset="-120"/>
                          <a:cs typeface="Times New Roman" panose="02020603050405020304" pitchFamily="18" charset="0"/>
                        </a:rPr>
                        <a:t>直升機起降點</a:t>
                      </a:r>
                      <a:endParaRPr kumimoji="0" lang="zh-TW" altLang="en-US" sz="1200" dirty="0"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128016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zh-TW" altLang="en-US" sz="1200" b="0" dirty="0">
                          <a:solidFill>
                            <a:srgbClr val="000000"/>
                          </a:solidFill>
                          <a:latin typeface="Times New Roman" pitchFamily="18" charset="0"/>
                          <a:ea typeface="微軟正黑體" pitchFamily="34" charset="-120"/>
                          <a:cs typeface="Times New Roman" pitchFamily="18" charset="0"/>
                        </a:rPr>
                        <a:t>消防單位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zh-TW" altLang="en-US" sz="1200" dirty="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ea typeface="微軟正黑體" panose="020B0604030504040204" pitchFamily="34" charset="-120"/>
                        <a:cs typeface="Times New Roman" panose="02020603050405020304" pitchFamily="18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4228484"/>
                  </a:ext>
                </a:extLst>
              </a:tr>
            </a:tbl>
          </a:graphicData>
        </a:graphic>
      </p:graphicFrame>
      <p:sp>
        <p:nvSpPr>
          <p:cNvPr id="12" name="向右箭號 129"/>
          <p:cNvSpPr>
            <a:spLocks noChangeAspect="1"/>
          </p:cNvSpPr>
          <p:nvPr/>
        </p:nvSpPr>
        <p:spPr bwMode="auto">
          <a:xfrm>
            <a:off x="499377" y="12010378"/>
            <a:ext cx="394946" cy="208323"/>
          </a:xfrm>
          <a:prstGeom prst="rightArrow">
            <a:avLst>
              <a:gd name="adj1" fmla="val 32705"/>
              <a:gd name="adj2" fmla="val 54139"/>
            </a:avLst>
          </a:prstGeom>
          <a:blipFill dpi="0" rotWithShape="1">
            <a:blip r:embed="rId4" cstate="print"/>
            <a:srcRect/>
            <a:stretch>
              <a:fillRect/>
            </a:stretch>
          </a:blipFill>
          <a:ln w="95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kumimoji="0" lang="zh-TW" altLang="en-US">
              <a:solidFill>
                <a:prstClr val="white"/>
              </a:solidFill>
            </a:endParaRPr>
          </a:p>
        </p:txBody>
      </p:sp>
      <p:sp>
        <p:nvSpPr>
          <p:cNvPr id="33" name="Line 20"/>
          <p:cNvSpPr>
            <a:spLocks noChangeShapeType="1"/>
          </p:cNvSpPr>
          <p:nvPr/>
        </p:nvSpPr>
        <p:spPr bwMode="auto">
          <a:xfrm>
            <a:off x="513468" y="12652032"/>
            <a:ext cx="323850" cy="0"/>
          </a:xfrm>
          <a:prstGeom prst="line">
            <a:avLst/>
          </a:prstGeom>
          <a:noFill/>
          <a:ln w="76200">
            <a:solidFill>
              <a:srgbClr val="00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34" name="Line 20"/>
          <p:cNvSpPr>
            <a:spLocks noChangeShapeType="1"/>
          </p:cNvSpPr>
          <p:nvPr/>
        </p:nvSpPr>
        <p:spPr bwMode="auto">
          <a:xfrm>
            <a:off x="513468" y="12384518"/>
            <a:ext cx="323850" cy="0"/>
          </a:xfrm>
          <a:prstGeom prst="line">
            <a:avLst/>
          </a:prstGeom>
          <a:noFill/>
          <a:ln w="76200">
            <a:solidFill>
              <a:srgbClr val="FF00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zh-TW" altLang="en-US"/>
          </a:p>
        </p:txBody>
      </p:sp>
      <p:sp>
        <p:nvSpPr>
          <p:cNvPr id="2" name="矩形 1"/>
          <p:cNvSpPr/>
          <p:nvPr/>
        </p:nvSpPr>
        <p:spPr>
          <a:xfrm>
            <a:off x="4" y="-1047"/>
            <a:ext cx="9601200" cy="12801600"/>
          </a:xfrm>
          <a:prstGeom prst="rect">
            <a:avLst/>
          </a:prstGeom>
          <a:noFill/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39" name="Picture 4" descr="C:\Users\user\Desktop\防災圖示-室內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004063"/>
            <a:ext cx="221783" cy="22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" name="Picture 2" descr="C:\Users\tiit\Desktop\公園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5958" y="11994580"/>
            <a:ext cx="237600" cy="237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226" y="7431418"/>
            <a:ext cx="1634223" cy="981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9" name="Picture 5" descr="1021室外"/>
          <p:cNvPicPr preferRelativeResize="0">
            <a:picLocks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94760" y="10476549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120"/>
          <p:cNvPicPr>
            <a:picLocks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04708" y="4960808"/>
            <a:ext cx="464400" cy="46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1" name="Picture 7" descr="C:\Users\Administrator\Desktop\未命名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6954" y="10211997"/>
            <a:ext cx="1649495" cy="98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文字方塊 2"/>
          <p:cNvSpPr txBox="1"/>
          <p:nvPr/>
        </p:nvSpPr>
        <p:spPr>
          <a:xfrm>
            <a:off x="3894890" y="3658088"/>
            <a:ext cx="114646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TW" altLang="en-US" sz="2500" b="1" dirty="0">
                <a:solidFill>
                  <a:srgbClr val="0000FF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潭邊村</a:t>
            </a:r>
          </a:p>
        </p:txBody>
      </p:sp>
      <p:sp>
        <p:nvSpPr>
          <p:cNvPr id="7" name="文字方塊 6"/>
          <p:cNvSpPr txBox="1"/>
          <p:nvPr/>
        </p:nvSpPr>
        <p:spPr>
          <a:xfrm>
            <a:off x="7076631" y="10354806"/>
            <a:ext cx="1980029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鼎灣村附近空地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海嘯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sp>
        <p:nvSpPr>
          <p:cNvPr id="8" name="文字方塊 7"/>
          <p:cNvSpPr txBox="1"/>
          <p:nvPr/>
        </p:nvSpPr>
        <p:spPr>
          <a:xfrm>
            <a:off x="3810849" y="4839065"/>
            <a:ext cx="2406428" cy="707886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none" rtlCol="0">
            <a:spAutoFit/>
          </a:bodyPr>
          <a:lstStyle/>
          <a:p>
            <a:pPr algn="ctr"/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潭邊社區活動中心</a:t>
            </a:r>
            <a:endParaRPr lang="en-US" altLang="zh-TW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  <a:p>
            <a:pPr algn="ctr"/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(</a:t>
            </a:r>
            <a:r>
              <a:rPr lang="zh-TW" altLang="en-US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風災、水災、震災</a:t>
            </a:r>
            <a:r>
              <a:rPr lang="en-US" altLang="zh-TW" sz="2000" b="1" dirty="0">
                <a:solidFill>
                  <a:srgbClr val="FF0000"/>
                </a:solidFill>
                <a:latin typeface="Times New Roman" panose="02020603050405020304" pitchFamily="18" charset="0"/>
                <a:ea typeface="微軟正黑體" panose="020B0604030504040204" pitchFamily="34" charset="-120"/>
                <a:cs typeface="Times New Roman" panose="02020603050405020304" pitchFamily="18" charset="0"/>
              </a:rPr>
              <a:t>)</a:t>
            </a:r>
            <a:endParaRPr lang="zh-TW" altLang="en-US" sz="2000" b="1" dirty="0">
              <a:solidFill>
                <a:srgbClr val="FF0000"/>
              </a:solidFill>
              <a:latin typeface="Times New Roman" panose="02020603050405020304" pitchFamily="18" charset="0"/>
              <a:ea typeface="微軟正黑體" panose="020B0604030504040204" pitchFamily="34" charset="-120"/>
              <a:cs typeface="Times New Roman" panose="02020603050405020304" pitchFamily="18" charset="0"/>
            </a:endParaRPr>
          </a:p>
        </p:txBody>
      </p:sp>
      <p:pic>
        <p:nvPicPr>
          <p:cNvPr id="1036" name="Picture 12" descr="1021室外"/>
          <p:cNvPicPr preferRelativeResize="0">
            <a:picLocks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8034" y="12279987"/>
            <a:ext cx="221982" cy="229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13" descr="圖示-直升機"/>
          <p:cNvPicPr>
            <a:picLocks noChangeAspect="1" noChangeArrowheads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02356" y="12580277"/>
            <a:ext cx="333337" cy="1717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8" name="Picture 14" descr="圖形1"/>
          <p:cNvPicPr preferRelativeResize="0">
            <a:picLocks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324" y="12542268"/>
            <a:ext cx="234868" cy="2347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0" name="Picture 16" descr="警察"/>
          <p:cNvPicPr preferRelativeResize="0">
            <a:picLocks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2706" y="12285487"/>
            <a:ext cx="237600" cy="20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41" name="Picture 17" descr="250px-Star_of_life2_svg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3675" y="11998948"/>
            <a:ext cx="237600" cy="23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029857">
            <a:off x="4620065" y="5906041"/>
            <a:ext cx="9017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8" name="Picture 7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176752">
            <a:off x="6625780" y="9053110"/>
            <a:ext cx="901700" cy="9874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3338844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 佈景主題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佈景主題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佈景主題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156</TotalTime>
  <Words>239</Words>
  <Application>Microsoft Office PowerPoint</Application>
  <PresentationFormat>A3 紙張 (297x420 公釐)</PresentationFormat>
  <Paragraphs>52</Paragraphs>
  <Slides>1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4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佈景主題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mao-mao Lin</dc:creator>
  <cp:lastModifiedBy>USER</cp:lastModifiedBy>
  <cp:revision>41</cp:revision>
  <dcterms:created xsi:type="dcterms:W3CDTF">2017-01-19T20:47:16Z</dcterms:created>
  <dcterms:modified xsi:type="dcterms:W3CDTF">2025-09-18T07:07:51Z</dcterms:modified>
</cp:coreProperties>
</file>